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10"/>
  </p:notesMasterIdLst>
  <p:sldIdLst>
    <p:sldId id="256" r:id="rId2"/>
    <p:sldId id="299" r:id="rId3"/>
    <p:sldId id="261" r:id="rId4"/>
    <p:sldId id="262" r:id="rId5"/>
    <p:sldId id="260" r:id="rId6"/>
    <p:sldId id="354" r:id="rId7"/>
    <p:sldId id="283" r:id="rId8"/>
    <p:sldId id="258" r:id="rId9"/>
    <p:sldId id="259" r:id="rId10"/>
    <p:sldId id="335" r:id="rId11"/>
    <p:sldId id="288" r:id="rId12"/>
    <p:sldId id="337" r:id="rId13"/>
    <p:sldId id="361" r:id="rId14"/>
    <p:sldId id="331" r:id="rId15"/>
    <p:sldId id="332" r:id="rId16"/>
    <p:sldId id="344" r:id="rId17"/>
    <p:sldId id="414" r:id="rId18"/>
    <p:sldId id="340" r:id="rId19"/>
    <p:sldId id="341" r:id="rId20"/>
    <p:sldId id="393" r:id="rId21"/>
    <p:sldId id="394" r:id="rId22"/>
    <p:sldId id="396" r:id="rId23"/>
    <p:sldId id="308" r:id="rId24"/>
    <p:sldId id="334" r:id="rId25"/>
    <p:sldId id="266" r:id="rId26"/>
    <p:sldId id="345" r:id="rId27"/>
    <p:sldId id="362" r:id="rId28"/>
    <p:sldId id="346" r:id="rId29"/>
    <p:sldId id="398" r:id="rId30"/>
    <p:sldId id="399" r:id="rId31"/>
    <p:sldId id="400" r:id="rId32"/>
    <p:sldId id="401" r:id="rId33"/>
    <p:sldId id="402" r:id="rId34"/>
    <p:sldId id="403" r:id="rId35"/>
    <p:sldId id="404" r:id="rId36"/>
    <p:sldId id="406" r:id="rId37"/>
    <p:sldId id="395" r:id="rId38"/>
    <p:sldId id="269" r:id="rId39"/>
    <p:sldId id="300" r:id="rId40"/>
    <p:sldId id="296" r:id="rId41"/>
    <p:sldId id="336" r:id="rId42"/>
    <p:sldId id="301" r:id="rId43"/>
    <p:sldId id="322" r:id="rId44"/>
    <p:sldId id="287" r:id="rId45"/>
    <p:sldId id="412" r:id="rId46"/>
    <p:sldId id="272" r:id="rId47"/>
    <p:sldId id="351" r:id="rId48"/>
    <p:sldId id="274" r:id="rId49"/>
    <p:sldId id="320" r:id="rId50"/>
    <p:sldId id="304" r:id="rId51"/>
    <p:sldId id="330" r:id="rId52"/>
    <p:sldId id="275" r:id="rId53"/>
    <p:sldId id="316" r:id="rId54"/>
    <p:sldId id="357" r:id="rId55"/>
    <p:sldId id="360" r:id="rId56"/>
    <p:sldId id="358" r:id="rId57"/>
    <p:sldId id="359" r:id="rId58"/>
    <p:sldId id="392" r:id="rId59"/>
    <p:sldId id="352" r:id="rId60"/>
    <p:sldId id="397" r:id="rId61"/>
    <p:sldId id="277" r:id="rId62"/>
    <p:sldId id="279" r:id="rId63"/>
    <p:sldId id="324" r:id="rId64"/>
    <p:sldId id="407" r:id="rId65"/>
    <p:sldId id="408" r:id="rId66"/>
    <p:sldId id="409" r:id="rId67"/>
    <p:sldId id="410" r:id="rId68"/>
    <p:sldId id="411" r:id="rId69"/>
    <p:sldId id="293" r:id="rId70"/>
    <p:sldId id="306" r:id="rId71"/>
    <p:sldId id="390" r:id="rId72"/>
    <p:sldId id="307" r:id="rId73"/>
    <p:sldId id="305" r:id="rId74"/>
    <p:sldId id="350" r:id="rId75"/>
    <p:sldId id="391" r:id="rId76"/>
    <p:sldId id="416" r:id="rId77"/>
    <p:sldId id="294" r:id="rId78"/>
    <p:sldId id="329" r:id="rId79"/>
    <p:sldId id="303" r:id="rId80"/>
    <p:sldId id="415" r:id="rId81"/>
    <p:sldId id="417" r:id="rId82"/>
    <p:sldId id="310" r:id="rId83"/>
    <p:sldId id="302" r:id="rId84"/>
    <p:sldId id="289" r:id="rId85"/>
    <p:sldId id="363" r:id="rId86"/>
    <p:sldId id="364" r:id="rId87"/>
    <p:sldId id="365" r:id="rId88"/>
    <p:sldId id="366" r:id="rId89"/>
    <p:sldId id="367" r:id="rId90"/>
    <p:sldId id="368" r:id="rId91"/>
    <p:sldId id="369" r:id="rId92"/>
    <p:sldId id="370" r:id="rId93"/>
    <p:sldId id="371" r:id="rId94"/>
    <p:sldId id="372" r:id="rId95"/>
    <p:sldId id="373" r:id="rId96"/>
    <p:sldId id="374" r:id="rId97"/>
    <p:sldId id="375" r:id="rId98"/>
    <p:sldId id="376" r:id="rId99"/>
    <p:sldId id="377" r:id="rId100"/>
    <p:sldId id="378" r:id="rId101"/>
    <p:sldId id="379" r:id="rId102"/>
    <p:sldId id="381" r:id="rId103"/>
    <p:sldId id="383" r:id="rId104"/>
    <p:sldId id="384" r:id="rId105"/>
    <p:sldId id="385" r:id="rId106"/>
    <p:sldId id="387" r:id="rId107"/>
    <p:sldId id="388" r:id="rId108"/>
    <p:sldId id="389" r:id="rId109"/>
  </p:sldIdLst>
  <p:sldSz cx="9144000" cy="5143500" type="screen16x9"/>
  <p:notesSz cx="6858000" cy="9144000"/>
  <p:embeddedFontLst>
    <p:embeddedFont>
      <p:font typeface="PT Sans Narrow" panose="020B0604020202020204" charset="0"/>
      <p:regular r:id="rId111"/>
      <p:bold r:id="rId112"/>
    </p:embeddedFont>
    <p:embeddedFont>
      <p:font typeface="Open Sans" panose="020B0604020202020204" charset="0"/>
      <p:regular r:id="rId113"/>
      <p:bold r:id="rId114"/>
      <p:italic r:id="rId115"/>
      <p:boldItalic r:id="rId1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B91704F0-8245-4D9D-AB55-C2736FFEDF3C}">
          <p14:sldIdLst>
            <p14:sldId id="256"/>
            <p14:sldId id="299"/>
            <p14:sldId id="261"/>
            <p14:sldId id="262"/>
            <p14:sldId id="260"/>
            <p14:sldId id="354"/>
            <p14:sldId id="283"/>
            <p14:sldId id="258"/>
            <p14:sldId id="259"/>
            <p14:sldId id="335"/>
            <p14:sldId id="288"/>
            <p14:sldId id="337"/>
            <p14:sldId id="361"/>
            <p14:sldId id="331"/>
            <p14:sldId id="332"/>
            <p14:sldId id="344"/>
            <p14:sldId id="414"/>
            <p14:sldId id="340"/>
            <p14:sldId id="341"/>
            <p14:sldId id="393"/>
            <p14:sldId id="394"/>
            <p14:sldId id="396"/>
            <p14:sldId id="308"/>
            <p14:sldId id="334"/>
            <p14:sldId id="266"/>
            <p14:sldId id="345"/>
            <p14:sldId id="362"/>
            <p14:sldId id="346"/>
            <p14:sldId id="398"/>
            <p14:sldId id="399"/>
            <p14:sldId id="400"/>
            <p14:sldId id="401"/>
            <p14:sldId id="402"/>
            <p14:sldId id="403"/>
            <p14:sldId id="404"/>
            <p14:sldId id="406"/>
            <p14:sldId id="395"/>
            <p14:sldId id="269"/>
            <p14:sldId id="300"/>
            <p14:sldId id="296"/>
            <p14:sldId id="336"/>
            <p14:sldId id="301"/>
            <p14:sldId id="322"/>
            <p14:sldId id="287"/>
            <p14:sldId id="412"/>
            <p14:sldId id="272"/>
            <p14:sldId id="351"/>
            <p14:sldId id="274"/>
            <p14:sldId id="320"/>
            <p14:sldId id="304"/>
            <p14:sldId id="330"/>
            <p14:sldId id="275"/>
            <p14:sldId id="316"/>
            <p14:sldId id="357"/>
            <p14:sldId id="360"/>
            <p14:sldId id="358"/>
            <p14:sldId id="359"/>
            <p14:sldId id="392"/>
            <p14:sldId id="352"/>
            <p14:sldId id="397"/>
            <p14:sldId id="277"/>
            <p14:sldId id="279"/>
            <p14:sldId id="324"/>
            <p14:sldId id="407"/>
            <p14:sldId id="408"/>
            <p14:sldId id="409"/>
            <p14:sldId id="410"/>
            <p14:sldId id="411"/>
            <p14:sldId id="293"/>
            <p14:sldId id="306"/>
            <p14:sldId id="390"/>
            <p14:sldId id="307"/>
            <p14:sldId id="305"/>
            <p14:sldId id="350"/>
            <p14:sldId id="391"/>
            <p14:sldId id="416"/>
            <p14:sldId id="294"/>
            <p14:sldId id="329"/>
            <p14:sldId id="303"/>
            <p14:sldId id="415"/>
            <p14:sldId id="417"/>
            <p14:sldId id="310"/>
            <p14:sldId id="302"/>
            <p14:sldId id="289"/>
          </p14:sldIdLst>
        </p14:section>
        <p14:section name="Untitled Section" id="{A676A4BE-D887-4908-B555-C3B8C28456EE}">
          <p14:sldIdLst>
            <p14:sldId id="363"/>
            <p14:sldId id="364"/>
            <p14:sldId id="365"/>
            <p14:sldId id="366"/>
            <p14:sldId id="367"/>
            <p14:sldId id="368"/>
            <p14:sldId id="369"/>
            <p14:sldId id="370"/>
            <p14:sldId id="371"/>
            <p14:sldId id="372"/>
            <p14:sldId id="373"/>
            <p14:sldId id="374"/>
            <p14:sldId id="375"/>
            <p14:sldId id="376"/>
            <p14:sldId id="377"/>
            <p14:sldId id="378"/>
            <p14:sldId id="379"/>
            <p14:sldId id="381"/>
            <p14:sldId id="383"/>
            <p14:sldId id="384"/>
            <p14:sldId id="385"/>
            <p14:sldId id="387"/>
            <p14:sldId id="388"/>
            <p14:sldId id="38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98" autoAdjust="0"/>
    <p:restoredTop sz="70924" autoAdjust="0"/>
  </p:normalViewPr>
  <p:slideViewPr>
    <p:cSldViewPr>
      <p:cViewPr>
        <p:scale>
          <a:sx n="75" d="100"/>
          <a:sy n="75" d="100"/>
        </p:scale>
        <p:origin x="-2706" y="-648"/>
      </p:cViewPr>
      <p:guideLst>
        <p:guide orient="horz" pos="1620"/>
        <p:guide pos="2880"/>
      </p:guideLst>
    </p:cSldViewPr>
  </p:slideViewPr>
  <p:outlineViewPr>
    <p:cViewPr>
      <p:scale>
        <a:sx n="33" d="100"/>
        <a:sy n="33" d="100"/>
      </p:scale>
      <p:origin x="0" y="2530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2.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notesMaster" Target="notesMasters/notesMaster1.xml"/><Relationship Id="rId115" Type="http://schemas.openxmlformats.org/officeDocument/2006/relationships/font" Target="fonts/font5.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font" Target="fonts/font3.fntdata"/><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font" Target="fonts/font4.fntdata"/><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412364838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vvsg.be/Documents/fietsberaad%20pakt%20uit!/Presentatie%20Schepers%20Fietsberaad%2010%20december_final.pptx"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www.microsemi.com/applications/automotive/advanced-driver-assist-systems-adas" TargetMode="External"/><Relationship Id="rId3" Type="http://schemas.openxmlformats.org/officeDocument/2006/relationships/hyperlink" Target="http://www.mckinsey.com/industries/semiconductors/our-insights/advanced-driver-assistance-systems-challenges-and-opportunities-ahead" TargetMode="External"/><Relationship Id="rId7" Type="http://schemas.openxmlformats.org/officeDocument/2006/relationships/hyperlink" Target="http://www.nxp.com/applications/solutions-for-the-iot-and-adas/secure-connected-car-and-adas/adas-autonomous-driving:ADAS-AND-AUTONOMOUS-DRIVING"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vector.com/vi_adas_en.html" TargetMode="External"/><Relationship Id="rId5" Type="http://schemas.openxmlformats.org/officeDocument/2006/relationships/hyperlink" Target="http://www.nvidia.com/object/advanced-driver-assistance-systems.html" TargetMode="External"/><Relationship Id="rId10" Type="http://schemas.openxmlformats.org/officeDocument/2006/relationships/hyperlink" Target="http://automotive.tomtom.com/en/highly-automated-driving/adas-advanced-driver-assistance-systems" TargetMode="External"/><Relationship Id="rId4" Type="http://schemas.openxmlformats.org/officeDocument/2006/relationships/hyperlink" Target="http://www.intel.com/content/www/us/en/automotive/advanced-driver-assistance-systems-video.html" TargetMode="External"/><Relationship Id="rId9" Type="http://schemas.openxmlformats.org/officeDocument/2006/relationships/hyperlink" Target="http://www.luxoft.com/automotive/adas-computer-vision/"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verenigingautovandezaak.nl/vergelijking_rittenregistratie/keurmerk_rrs" TargetMode="External"/><Relationship Id="rId2" Type="http://schemas.openxmlformats.org/officeDocument/2006/relationships/slide" Target="../slides/slide80.xml"/><Relationship Id="rId1" Type="http://schemas.openxmlformats.org/officeDocument/2006/relationships/notesMaster" Target="../notesMasters/notesMaster1.xml"/><Relationship Id="rId5" Type="http://schemas.openxmlformats.org/officeDocument/2006/relationships/hyperlink" Target="http://www.raivereniging.nl/" TargetMode="External"/><Relationship Id="rId4" Type="http://schemas.openxmlformats.org/officeDocument/2006/relationships/hyperlink" Target="http://www.bvlr.nl/"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info.smartdrive.net/gp-webinar" TargetMode="External"/><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nl-BE" dirty="0" smtClean="0"/>
              <a:t>http://www.tijd.be/opinie/column/Weg_met_de_middelvinger_in_het_verkeer.9799665-2337.art</a:t>
            </a:r>
          </a:p>
          <a:p>
            <a:pPr lvl="0">
              <a:spcBef>
                <a:spcPts val="0"/>
              </a:spcBef>
              <a:buNone/>
            </a:pPr>
            <a:endParaRPr lang="nl-BE" dirty="0" smtClean="0"/>
          </a:p>
          <a:p>
            <a:pPr lvl="0">
              <a:spcBef>
                <a:spcPts val="0"/>
              </a:spcBef>
              <a:buNone/>
            </a:pPr>
            <a:r>
              <a:rPr lang="nl-BE" dirty="0" smtClean="0"/>
              <a:t>http://www.digitaldrivingpass.com/</a:t>
            </a:r>
          </a:p>
          <a:p>
            <a:pPr lvl="0">
              <a:spcBef>
                <a:spcPts val="0"/>
              </a:spcBef>
              <a:buNone/>
            </a:pPr>
            <a:r>
              <a:rPr lang="nl-BE" dirty="0" err="1" smtClean="0"/>
              <a:t>Now</a:t>
            </a:r>
            <a:r>
              <a:rPr lang="nl-BE" dirty="0" smtClean="0"/>
              <a:t> </a:t>
            </a:r>
            <a:r>
              <a:rPr lang="nl-BE" dirty="0" err="1" smtClean="0"/>
              <a:t>replaced</a:t>
            </a:r>
            <a:r>
              <a:rPr lang="nl-BE" dirty="0" smtClean="0"/>
              <a:t> </a:t>
            </a:r>
            <a:r>
              <a:rPr lang="nl-BE" dirty="0" err="1" smtClean="0"/>
              <a:t>by</a:t>
            </a:r>
            <a:endParaRPr lang="nl-BE" dirty="0" smtClean="0"/>
          </a:p>
          <a:p>
            <a:pPr lvl="0">
              <a:spcBef>
                <a:spcPts val="0"/>
              </a:spcBef>
              <a:buNone/>
            </a:pPr>
            <a:r>
              <a:rPr lang="nl-BE" dirty="0" smtClean="0"/>
              <a:t>http://www.vivadrive.io/</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smtClean="0"/>
              <a:t>Een groot probleem zijn enkelvoudige ongevallen, soms ook dodelijke, voor fietsers, zie ook Studiedag “</a:t>
            </a:r>
            <a:r>
              <a:rPr lang="nl-BE" sz="1100" b="0" i="0" kern="1200" dirty="0" smtClean="0">
                <a:solidFill>
                  <a:schemeClr val="tx1"/>
                </a:solidFill>
                <a:effectLst/>
                <a:latin typeface="+mn-lt"/>
                <a:ea typeface="+mn-ea"/>
                <a:cs typeface="+mn-cs"/>
              </a:rPr>
              <a:t>Fietsberaad pakt uit! Argumenten voor een sterk fietsbeleid”</a:t>
            </a:r>
          </a:p>
          <a:p>
            <a:pPr marL="0" marR="0" indent="0" algn="l" defTabSz="914400" rtl="0" eaLnBrk="1" fontAlgn="auto" latinLnBrk="0" hangingPunct="1">
              <a:lnSpc>
                <a:spcPct val="100000"/>
              </a:lnSpc>
              <a:spcBef>
                <a:spcPts val="0"/>
              </a:spcBef>
              <a:spcAft>
                <a:spcPts val="0"/>
              </a:spcAft>
              <a:buClrTx/>
              <a:buSzTx/>
              <a:buFontTx/>
              <a:buNone/>
              <a:tabLst/>
              <a:defRPr/>
            </a:pPr>
            <a:r>
              <a:rPr lang="nl-BE" sz="1100" b="0" i="0" u="none" strike="noStrike" kern="1200" dirty="0" smtClean="0">
                <a:solidFill>
                  <a:schemeClr val="tx1"/>
                </a:solidFill>
                <a:effectLst/>
                <a:latin typeface="+mn-lt"/>
                <a:ea typeface="+mn-ea"/>
                <a:cs typeface="+mn-cs"/>
                <a:hlinkClick r:id="rId3"/>
              </a:rPr>
              <a:t>Verkeersveiligheid: ​Paul Schepers onderzoeker SWOV</a:t>
            </a:r>
            <a:endParaRPr lang="nl-BE" sz="1100" b="0" i="0" u="none" strike="noStrike"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BE" sz="1100" b="0" i="0" u="none" strike="noStrike" kern="1200" dirty="0" smtClean="0">
                <a:solidFill>
                  <a:schemeClr val="tx1"/>
                </a:solidFill>
                <a:effectLst/>
                <a:latin typeface="+mn-lt"/>
                <a:ea typeface="+mn-ea"/>
                <a:cs typeface="+mn-cs"/>
              </a:rPr>
              <a:t>http://www.vvsg.be/Documents/fietsberaad%20pakt%20uit!/Presentatie%20Schepers%20Fietsberaad%2010%20december_final.pptx</a:t>
            </a:r>
          </a:p>
          <a:p>
            <a:pPr marL="0" marR="0" indent="0" algn="l" defTabSz="914400" rtl="0" eaLnBrk="1" fontAlgn="auto" latinLnBrk="0" hangingPunct="1">
              <a:lnSpc>
                <a:spcPct val="100000"/>
              </a:lnSpc>
              <a:spcBef>
                <a:spcPts val="0"/>
              </a:spcBef>
              <a:spcAft>
                <a:spcPts val="0"/>
              </a:spcAft>
              <a:buClrTx/>
              <a:buSzTx/>
              <a:buFontTx/>
              <a:buNone/>
              <a:tabLst/>
              <a:defRPr/>
            </a:pPr>
            <a:r>
              <a:rPr lang="nl-BE" sz="1100" b="0" i="0" u="none" strike="noStrike" kern="1200" dirty="0" smtClean="0">
                <a:solidFill>
                  <a:schemeClr val="tx1"/>
                </a:solidFill>
                <a:effectLst/>
                <a:latin typeface="+mn-lt"/>
                <a:ea typeface="+mn-ea"/>
                <a:cs typeface="+mn-cs"/>
              </a:rPr>
              <a:t>(</a:t>
            </a:r>
            <a:r>
              <a:rPr lang="nl-BE" dirty="0" smtClean="0"/>
              <a:t>http://www.vvsg.be/kalender/Paginas/Fietsberaadpaktuit!20151210.aspx )</a:t>
            </a:r>
          </a:p>
          <a:p>
            <a:endParaRPr lang="nl-BE" dirty="0"/>
          </a:p>
        </p:txBody>
      </p:sp>
    </p:spTree>
    <p:extLst>
      <p:ext uri="{BB962C8B-B14F-4D97-AF65-F5344CB8AC3E}">
        <p14:creationId xmlns:p14="http://schemas.microsoft.com/office/powerpoint/2010/main" val="1745553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100" b="0" dirty="0" smtClean="0"/>
              <a:t>°US, 1987-† Begijnendijk, 2013</a:t>
            </a:r>
            <a:r>
              <a:rPr lang="nl-BE" b="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nl-B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http://nieuws.vtm.be/binnenland/62659-veldrijdster-sterft-bij-aanrijding</a:t>
            </a:r>
          </a:p>
          <a:p>
            <a:pPr marL="0" marR="0" indent="0" algn="l" defTabSz="914400" rtl="0" eaLnBrk="1" fontAlgn="auto" latinLnBrk="0" hangingPunct="1">
              <a:lnSpc>
                <a:spcPct val="100000"/>
              </a:lnSpc>
              <a:spcBef>
                <a:spcPts val="0"/>
              </a:spcBef>
              <a:spcAft>
                <a:spcPts val="0"/>
              </a:spcAft>
              <a:buClrTx/>
              <a:buSzTx/>
              <a:buFontTx/>
              <a:buNone/>
              <a:tabLst/>
              <a:defRPr/>
            </a:pPr>
            <a:endParaRPr lang="nl-BE" dirty="0" smtClean="0"/>
          </a:p>
        </p:txBody>
      </p:sp>
    </p:spTree>
    <p:extLst>
      <p:ext uri="{BB962C8B-B14F-4D97-AF65-F5344CB8AC3E}">
        <p14:creationId xmlns:p14="http://schemas.microsoft.com/office/powerpoint/2010/main" val="3573853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smtClean="0"/>
              <a:t>De enige effectieve oplossing is het knippen van een straat</a:t>
            </a:r>
            <a:r>
              <a:rPr lang="nl-BE" dirty="0" smtClean="0"/>
              <a:t>. In Grimbergen zet men naar het schijnt</a:t>
            </a:r>
            <a:r>
              <a:rPr lang="nl-BE" baseline="0" dirty="0" smtClean="0"/>
              <a:t> betonblokken in wijken, </a:t>
            </a:r>
            <a:r>
              <a:rPr lang="nl-BE" baseline="0" dirty="0" err="1" smtClean="0"/>
              <a:t>Waze</a:t>
            </a:r>
            <a:r>
              <a:rPr lang="nl-BE" baseline="0" dirty="0" smtClean="0"/>
              <a:t> gebruikers met hetzelfde effect als terroristen.</a:t>
            </a:r>
          </a:p>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smtClean="0"/>
              <a:t>Knippen is </a:t>
            </a:r>
            <a:r>
              <a:rPr lang="nl-BE" dirty="0" smtClean="0"/>
              <a:t>onze “woonnevel” echter vaak</a:t>
            </a:r>
            <a:r>
              <a:rPr lang="nl-BE" baseline="0" dirty="0" smtClean="0"/>
              <a:t> niet mogelijk.</a:t>
            </a:r>
          </a:p>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smtClean="0"/>
              <a:t>&gt;&gt;&gt;</a:t>
            </a:r>
          </a:p>
          <a:p>
            <a:endParaRPr lang="nl-B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l-BE" dirty="0" smtClean="0"/>
          </a:p>
        </p:txBody>
      </p:sp>
    </p:spTree>
    <p:extLst>
      <p:ext uri="{BB962C8B-B14F-4D97-AF65-F5344CB8AC3E}">
        <p14:creationId xmlns:p14="http://schemas.microsoft.com/office/powerpoint/2010/main" val="3573853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baseline="0" dirty="0" smtClean="0"/>
              <a:t>Omdat bewoners vaak zelf het slachtoffer zijn van een knip, investeren sommige gemeentes dan ook in de slimmere varianten:</a:t>
            </a:r>
          </a:p>
          <a:p>
            <a:r>
              <a:rPr lang="nl-BE" baseline="0" dirty="0" smtClean="0"/>
              <a:t>de slagboom met identificatiebadge, of een systeem van vergunningen met een intelligente camera voor de handhaving. </a:t>
            </a:r>
            <a:br>
              <a:rPr lang="nl-BE" baseline="0" dirty="0" smtClean="0"/>
            </a:br>
            <a:r>
              <a:rPr lang="nl-BE" baseline="0" dirty="0" smtClean="0"/>
              <a:t>Dat is natuurlijk een hele rompslomp voor bezoekende familieleden en gemeentes.</a:t>
            </a:r>
          </a:p>
          <a:p>
            <a:endParaRPr lang="nl-BE" baseline="0" dirty="0" smtClean="0"/>
          </a:p>
          <a:p>
            <a:endParaRPr lang="nl-BE" baseline="0" dirty="0" smtClean="0"/>
          </a:p>
          <a:p>
            <a:r>
              <a:rPr lang="nl-BE" b="1" baseline="0" dirty="0" smtClean="0"/>
              <a:t>Bron:</a:t>
            </a:r>
          </a:p>
          <a:p>
            <a:endParaRPr lang="nl-BE" dirty="0" smtClean="0"/>
          </a:p>
          <a:p>
            <a:r>
              <a:rPr lang="nl-BE" dirty="0" smtClean="0"/>
              <a:t>https://nieuws.vtm.be/vtm-nieuws/binnenland/sluipwegen-steden-nemen-maatregelen</a:t>
            </a:r>
          </a:p>
          <a:p>
            <a:r>
              <a:rPr lang="nl-BE" dirty="0" smtClean="0"/>
              <a:t>&amp; eigen foto (Leuven –</a:t>
            </a:r>
            <a:r>
              <a:rPr lang="nl-BE" baseline="0" dirty="0" smtClean="0"/>
              <a:t> </a:t>
            </a:r>
            <a:r>
              <a:rPr lang="nl-BE" baseline="0" dirty="0" err="1" smtClean="0"/>
              <a:t>Ijzerenpoortstraat</a:t>
            </a:r>
            <a:r>
              <a:rPr lang="nl-BE" baseline="0" dirty="0" smtClean="0"/>
              <a:t>)</a:t>
            </a:r>
            <a:endParaRPr lang="nl-BE" dirty="0" smtClean="0"/>
          </a:p>
          <a:p>
            <a:endParaRPr lang="nl-BE" dirty="0"/>
          </a:p>
        </p:txBody>
      </p:sp>
    </p:spTree>
    <p:extLst>
      <p:ext uri="{BB962C8B-B14F-4D97-AF65-F5344CB8AC3E}">
        <p14:creationId xmlns:p14="http://schemas.microsoft.com/office/powerpoint/2010/main" val="2348763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smtClean="0"/>
              <a:t>Een steeds meer toegepaste tactiek is nudging.</a:t>
            </a:r>
            <a:r>
              <a:rPr lang="nl-BE" baseline="0" dirty="0" smtClean="0"/>
              <a:t> De </a:t>
            </a:r>
            <a:r>
              <a:rPr lang="nl-BE" baseline="0" dirty="0" err="1" smtClean="0"/>
              <a:t>Smiley</a:t>
            </a:r>
            <a:r>
              <a:rPr lang="nl-BE" baseline="0" dirty="0" smtClean="0"/>
              <a:t> borden en zogenaamde “wachtverzachters” duiken overal op in Vlaanderen.</a:t>
            </a:r>
            <a:br>
              <a:rPr lang="nl-BE" baseline="0" dirty="0" smtClean="0"/>
            </a:br>
            <a:r>
              <a:rPr lang="nl-BE" baseline="0" dirty="0" smtClean="0"/>
              <a:t>Beloon mensen die zich aan de snelheid houden, of verhoog de sociale druk.</a:t>
            </a:r>
            <a:br>
              <a:rPr lang="nl-BE" baseline="0" dirty="0" smtClean="0"/>
            </a:br>
            <a:r>
              <a:rPr lang="nl-BE" baseline="0" dirty="0" smtClean="0"/>
              <a:t>Geef de mensen iets in de plaats als ze moeten wachten.</a:t>
            </a:r>
          </a:p>
          <a:p>
            <a:endParaRPr lang="nl-B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smtClean="0"/>
              <a:t>Wat lokaal een zeer goede oplossing is, is dit nog niet voor heel Vlaanderen. Is het een goed idee om alle Vlaamse woonlinten en sluipwegen met deze ‘vaste technologie’ uit te rusten?</a:t>
            </a:r>
            <a:br>
              <a:rPr lang="nl-BE" baseline="0" dirty="0" smtClean="0"/>
            </a:br>
            <a:r>
              <a:rPr lang="nl-BE" b="1" baseline="0" dirty="0" smtClean="0"/>
              <a:t>Ik denk dat Vlaanderen beter kan inzetten op de volgende evoluties.</a:t>
            </a:r>
          </a:p>
          <a:p>
            <a:endParaRPr lang="nl-BE" baseline="0" dirty="0" smtClean="0"/>
          </a:p>
          <a:p>
            <a:endParaRPr lang="nl-BE" b="1" dirty="0" smtClean="0"/>
          </a:p>
          <a:p>
            <a:r>
              <a:rPr lang="nl-BE" b="1" dirty="0" smtClean="0"/>
              <a:t>Achtergrond</a:t>
            </a:r>
          </a:p>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smtClean="0"/>
              <a:t>Elke fysieke ingreep kost geld én tijd. De meeste gemeenten hebben nu al personeel &amp; geld tekort voor basisinfrastructuur.</a:t>
            </a:r>
          </a:p>
          <a:p>
            <a:endParaRPr lang="nl-BE" baseline="0" dirty="0" smtClean="0"/>
          </a:p>
          <a:p>
            <a:endParaRPr lang="nl-BE" baseline="0" dirty="0" smtClean="0"/>
          </a:p>
          <a:p>
            <a:r>
              <a:rPr lang="nl-BE" b="1" baseline="0" dirty="0" smtClean="0"/>
              <a:t>Bron:</a:t>
            </a:r>
          </a:p>
          <a:p>
            <a:r>
              <a:rPr lang="nl-BE" b="0" baseline="0" dirty="0" smtClean="0"/>
              <a:t>Eigen opname, Bonheiden &amp; Antwerpen</a:t>
            </a:r>
            <a:endParaRPr lang="nl-BE" b="0" dirty="0"/>
          </a:p>
        </p:txBody>
      </p:sp>
    </p:spTree>
    <p:extLst>
      <p:ext uri="{BB962C8B-B14F-4D97-AF65-F5344CB8AC3E}">
        <p14:creationId xmlns:p14="http://schemas.microsoft.com/office/powerpoint/2010/main" val="897260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Shape 1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a:t>http://ec.europa.eu/transport/themes/its/c-its_en.htm</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None/>
            </a:pPr>
            <a:r>
              <a:rPr lang="en-GB" u="sng" dirty="0">
                <a:solidFill>
                  <a:srgbClr val="1155CC"/>
                </a:solidFill>
                <a:hlinkClick r:id="rId3"/>
              </a:rPr>
              <a:t>http://www.mckinsey.com/industries/semiconductors/our-insights/advanced-driver-assistance-systems-challenges-and-opportunities-ahead</a:t>
            </a:r>
          </a:p>
          <a:p>
            <a:pPr lvl="0" rtl="0">
              <a:lnSpc>
                <a:spcPct val="115000"/>
              </a:lnSpc>
              <a:spcBef>
                <a:spcPts val="0"/>
              </a:spcBef>
              <a:buNone/>
            </a:pPr>
            <a:endParaRPr dirty="0"/>
          </a:p>
          <a:p>
            <a:pPr lvl="0" rtl="0">
              <a:lnSpc>
                <a:spcPct val="115000"/>
              </a:lnSpc>
              <a:spcBef>
                <a:spcPts val="0"/>
              </a:spcBef>
              <a:buNone/>
            </a:pPr>
            <a:r>
              <a:rPr lang="en-GB" u="sng" dirty="0">
                <a:solidFill>
                  <a:srgbClr val="1155CC"/>
                </a:solidFill>
                <a:hlinkClick r:id="rId4"/>
              </a:rPr>
              <a:t>http://www.intel.com/content/www/us/en/automotive/advanced-driver-assistance-systems-video.html</a:t>
            </a:r>
          </a:p>
          <a:p>
            <a:pPr lvl="0" rtl="0">
              <a:lnSpc>
                <a:spcPct val="115000"/>
              </a:lnSpc>
              <a:spcBef>
                <a:spcPts val="0"/>
              </a:spcBef>
              <a:buNone/>
            </a:pPr>
            <a:endParaRPr dirty="0"/>
          </a:p>
          <a:p>
            <a:pPr lvl="0" rtl="0">
              <a:lnSpc>
                <a:spcPct val="115000"/>
              </a:lnSpc>
              <a:spcBef>
                <a:spcPts val="0"/>
              </a:spcBef>
              <a:buNone/>
            </a:pPr>
            <a:r>
              <a:rPr lang="en-GB" u="sng" dirty="0">
                <a:solidFill>
                  <a:srgbClr val="1155CC"/>
                </a:solidFill>
                <a:hlinkClick r:id="rId5"/>
              </a:rPr>
              <a:t>http://www.nvidia.com/object/advanced-driver-assistance-systems.html</a:t>
            </a:r>
          </a:p>
          <a:p>
            <a:pPr lvl="0" rtl="0">
              <a:lnSpc>
                <a:spcPct val="115000"/>
              </a:lnSpc>
              <a:spcBef>
                <a:spcPts val="0"/>
              </a:spcBef>
              <a:buNone/>
            </a:pPr>
            <a:r>
              <a:rPr lang="en-GB" u="sng" dirty="0">
                <a:solidFill>
                  <a:srgbClr val="1155CC"/>
                </a:solidFill>
                <a:hlinkClick r:id="rId6"/>
              </a:rPr>
              <a:t>http://vector.com/vi_adas_en.html</a:t>
            </a:r>
          </a:p>
          <a:p>
            <a:pPr lvl="0" rtl="0">
              <a:lnSpc>
                <a:spcPct val="115000"/>
              </a:lnSpc>
              <a:spcBef>
                <a:spcPts val="0"/>
              </a:spcBef>
              <a:buNone/>
            </a:pPr>
            <a:r>
              <a:rPr lang="en-GB" u="sng" dirty="0">
                <a:solidFill>
                  <a:srgbClr val="1155CC"/>
                </a:solidFill>
                <a:hlinkClick r:id="rId7"/>
              </a:rPr>
              <a:t>http://www.nxp.com/applications/solutions-for-the-iot-and-adas/secure-connected-car-and-adas/adas-autonomous-driving:ADAS-AND-AUTONOMOUS-DRIVING</a:t>
            </a:r>
          </a:p>
          <a:p>
            <a:pPr lvl="0" rtl="0">
              <a:lnSpc>
                <a:spcPct val="115000"/>
              </a:lnSpc>
              <a:spcBef>
                <a:spcPts val="0"/>
              </a:spcBef>
              <a:buNone/>
            </a:pPr>
            <a:endParaRPr dirty="0"/>
          </a:p>
          <a:p>
            <a:pPr lvl="0" rtl="0">
              <a:lnSpc>
                <a:spcPct val="115000"/>
              </a:lnSpc>
              <a:spcBef>
                <a:spcPts val="0"/>
              </a:spcBef>
              <a:buNone/>
            </a:pPr>
            <a:r>
              <a:rPr lang="en-GB" u="sng" dirty="0">
                <a:solidFill>
                  <a:srgbClr val="1155CC"/>
                </a:solidFill>
                <a:hlinkClick r:id="rId8"/>
              </a:rPr>
              <a:t>http://www.microsemi.com/applications/automotive/advanced-driver-assist-systems-adas</a:t>
            </a:r>
          </a:p>
          <a:p>
            <a:pPr lvl="0" rtl="0">
              <a:lnSpc>
                <a:spcPct val="115000"/>
              </a:lnSpc>
              <a:spcBef>
                <a:spcPts val="0"/>
              </a:spcBef>
              <a:buNone/>
            </a:pPr>
            <a:endParaRPr dirty="0"/>
          </a:p>
          <a:p>
            <a:pPr lvl="0" rtl="0">
              <a:lnSpc>
                <a:spcPct val="115000"/>
              </a:lnSpc>
              <a:spcBef>
                <a:spcPts val="0"/>
              </a:spcBef>
              <a:buNone/>
            </a:pPr>
            <a:r>
              <a:rPr lang="en-GB" u="sng" dirty="0">
                <a:solidFill>
                  <a:srgbClr val="1155CC"/>
                </a:solidFill>
                <a:hlinkClick r:id="rId9"/>
              </a:rPr>
              <a:t>http://www.luxoft.com/automotive/adas-computer-vision/</a:t>
            </a:r>
          </a:p>
          <a:p>
            <a:pPr lvl="0" rtl="0">
              <a:lnSpc>
                <a:spcPct val="115000"/>
              </a:lnSpc>
              <a:spcBef>
                <a:spcPts val="0"/>
              </a:spcBef>
              <a:buNone/>
            </a:pPr>
            <a:endParaRPr dirty="0"/>
          </a:p>
          <a:p>
            <a:pPr lvl="0" rtl="0">
              <a:lnSpc>
                <a:spcPct val="115000"/>
              </a:lnSpc>
              <a:spcBef>
                <a:spcPts val="0"/>
              </a:spcBef>
              <a:buNone/>
            </a:pPr>
            <a:r>
              <a:rPr lang="en-GB" u="sng" dirty="0">
                <a:solidFill>
                  <a:srgbClr val="1155CC"/>
                </a:solidFill>
              </a:rPr>
              <a:t>http://</a:t>
            </a:r>
            <a:r>
              <a:rPr lang="en-GB" u="sng" dirty="0" smtClean="0">
                <a:solidFill>
                  <a:srgbClr val="1155CC"/>
                </a:solidFill>
              </a:rPr>
              <a:t>www.xilinx.com/applications/megatrends/automotive-driver-assist.html</a:t>
            </a:r>
            <a:endParaRPr dirty="0"/>
          </a:p>
          <a:p>
            <a:pPr lvl="0" rtl="0">
              <a:lnSpc>
                <a:spcPct val="115000"/>
              </a:lnSpc>
              <a:spcBef>
                <a:spcPts val="0"/>
              </a:spcBef>
              <a:buNone/>
            </a:pPr>
            <a:endParaRPr dirty="0"/>
          </a:p>
          <a:p>
            <a:pPr lvl="0" rtl="0">
              <a:lnSpc>
                <a:spcPct val="115000"/>
              </a:lnSpc>
              <a:spcBef>
                <a:spcPts val="0"/>
              </a:spcBef>
              <a:buNone/>
            </a:pPr>
            <a:r>
              <a:rPr lang="en-GB" u="sng" dirty="0">
                <a:solidFill>
                  <a:srgbClr val="1155CC"/>
                </a:solidFill>
                <a:hlinkClick r:id="rId10"/>
              </a:rPr>
              <a:t>http://automotive.tomtom.com/en/highly-automated-driving/adas-advanced-driver-assistance-systems</a:t>
            </a:r>
          </a:p>
          <a:p>
            <a:pPr lvl="0">
              <a:lnSpc>
                <a:spcPct val="115000"/>
              </a:lnSpc>
              <a:spcBef>
                <a:spcPts val="0"/>
              </a:spcBef>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smtClean="0"/>
              <a:t>Source</a:t>
            </a:r>
          </a:p>
          <a:p>
            <a:r>
              <a:rPr lang="nl-BE" dirty="0" smtClean="0"/>
              <a:t>http://etsc.eu/euroadsafetydata/</a:t>
            </a:r>
            <a:endParaRPr lang="nl-BE" dirty="0"/>
          </a:p>
        </p:txBody>
      </p:sp>
    </p:spTree>
    <p:extLst>
      <p:ext uri="{BB962C8B-B14F-4D97-AF65-F5344CB8AC3E}">
        <p14:creationId xmlns:p14="http://schemas.microsoft.com/office/powerpoint/2010/main" val="2653498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smtClean="0"/>
              <a:t>https://www.theguardian.com/environment/bike-blog/2017/sep/17/the-miracle-pill-how-cycling-could-save-the-nhs</a:t>
            </a:r>
            <a:endParaRPr lang="nl-BE" dirty="0"/>
          </a:p>
        </p:txBody>
      </p:sp>
    </p:spTree>
    <p:extLst>
      <p:ext uri="{BB962C8B-B14F-4D97-AF65-F5344CB8AC3E}">
        <p14:creationId xmlns:p14="http://schemas.microsoft.com/office/powerpoint/2010/main" val="21188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 name="Shape 1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nl-BE" dirty="0" smtClean="0"/>
              <a:t>http://www.petities24.com/a/156738</a:t>
            </a:r>
          </a:p>
          <a:p>
            <a:pPr lvl="0">
              <a:spcBef>
                <a:spcPts val="0"/>
              </a:spcBef>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Font typeface="+mj-lt"/>
              <a:buAutoNum type="arabicParenR"/>
            </a:pPr>
            <a:r>
              <a:rPr lang="nl-BE" dirty="0" smtClean="0"/>
              <a:t>Scheiden van verkeer</a:t>
            </a:r>
          </a:p>
          <a:p>
            <a:pPr marL="342900" indent="-342900">
              <a:buFont typeface="+mj-lt"/>
              <a:buAutoNum type="arabicParenR"/>
            </a:pPr>
            <a:r>
              <a:rPr lang="nl-BE" dirty="0" smtClean="0"/>
              <a:t>Snelheid beperken bij kruisingen of mengen</a:t>
            </a:r>
          </a:p>
          <a:p>
            <a:pPr marL="0" indent="0">
              <a:buFont typeface="+mj-lt"/>
              <a:buNone/>
            </a:pPr>
            <a:endParaRPr lang="nl-BE" dirty="0" smtClean="0"/>
          </a:p>
          <a:p>
            <a:endParaRPr lang="nl-BE" dirty="0"/>
          </a:p>
        </p:txBody>
      </p:sp>
    </p:spTree>
    <p:extLst>
      <p:ext uri="{BB962C8B-B14F-4D97-AF65-F5344CB8AC3E}">
        <p14:creationId xmlns:p14="http://schemas.microsoft.com/office/powerpoint/2010/main" val="296891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smtClean="0"/>
              <a:t>(Ericsson)</a:t>
            </a:r>
            <a:endParaRPr lang="nl-BE" dirty="0"/>
          </a:p>
        </p:txBody>
      </p:sp>
    </p:spTree>
    <p:extLst>
      <p:ext uri="{BB962C8B-B14F-4D97-AF65-F5344CB8AC3E}">
        <p14:creationId xmlns:p14="http://schemas.microsoft.com/office/powerpoint/2010/main" val="23758350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smtClean="0"/>
              <a:t>https://fairzekering.nl/</a:t>
            </a:r>
          </a:p>
          <a:p>
            <a:r>
              <a:rPr lang="nl-BE" dirty="0" smtClean="0"/>
              <a:t>https://www.voorop.nl/privacy/</a:t>
            </a:r>
          </a:p>
          <a:p>
            <a:r>
              <a:rPr lang="nl-BE" dirty="0" smtClean="0"/>
              <a:t>https://kroodle.nl/</a:t>
            </a:r>
          </a:p>
          <a:p>
            <a:endParaRPr lang="nl-BE" dirty="0" smtClean="0"/>
          </a:p>
          <a:p>
            <a:r>
              <a:rPr lang="nl-BE" dirty="0" smtClean="0"/>
              <a:t>https://www.axa.be/ab/NL/particulieren/verzekeringen/auto/Pages/axadrivexperience-korting-autoverzekering-rijhulpsysteem.aspx</a:t>
            </a:r>
          </a:p>
          <a:p>
            <a:r>
              <a:rPr lang="nl-BE" dirty="0" smtClean="0"/>
              <a:t>https://www.coronadirect.be/nl/auto/caro?io_keyw=caro+app&amp;gclid=CNzC_PCG9c8CFYafGwodEVkK1A</a:t>
            </a:r>
          </a:p>
          <a:p>
            <a:r>
              <a:rPr lang="nl-BE" dirty="0" smtClean="0"/>
              <a:t>http://www.vivadrive.io/</a:t>
            </a:r>
          </a:p>
          <a:p>
            <a:endParaRPr lang="nl-BE" dirty="0" smtClean="0"/>
          </a:p>
          <a:p>
            <a:endParaRPr lang="nl-BE" dirty="0" smtClean="0"/>
          </a:p>
          <a:p>
            <a:endParaRPr lang="nl-BE" dirty="0"/>
          </a:p>
        </p:txBody>
      </p:sp>
    </p:spTree>
    <p:extLst>
      <p:ext uri="{BB962C8B-B14F-4D97-AF65-F5344CB8AC3E}">
        <p14:creationId xmlns:p14="http://schemas.microsoft.com/office/powerpoint/2010/main" val="40582043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smtClean="0"/>
              <a:t>Stijgen op de kortingsladder!</a:t>
            </a:r>
            <a:endParaRPr lang="nl-BE" dirty="0"/>
          </a:p>
        </p:txBody>
      </p:sp>
    </p:spTree>
    <p:extLst>
      <p:ext uri="{BB962C8B-B14F-4D97-AF65-F5344CB8AC3E}">
        <p14:creationId xmlns:p14="http://schemas.microsoft.com/office/powerpoint/2010/main" val="36467990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smtClean="0"/>
              <a:t>http://www.beterbenutten.nl/weblogs/1214/naar-intrinsiek-gemotiveerd-gedrag-inspiratie-door-de-verkeerspsycholoog</a:t>
            </a:r>
          </a:p>
          <a:p>
            <a:endParaRPr lang="nl-BE" dirty="0"/>
          </a:p>
        </p:txBody>
      </p:sp>
    </p:spTree>
    <p:extLst>
      <p:ext uri="{BB962C8B-B14F-4D97-AF65-F5344CB8AC3E}">
        <p14:creationId xmlns:p14="http://schemas.microsoft.com/office/powerpoint/2010/main" val="32034024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smtClean="0"/>
              <a:t>http://www.dekamer.be/FLWB/PDF/53/0444/53K0444002.pdf</a:t>
            </a:r>
          </a:p>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http://mobilit.belgium.be/nl/spoorwegverkeer/onderzoeksorgaan_oois/de_onderzoeken/botsingen</a:t>
            </a:r>
          </a:p>
          <a:p>
            <a:endParaRPr lang="nl-BE" dirty="0" smtClean="0"/>
          </a:p>
          <a:p>
            <a:endParaRPr lang="nl-BE" dirty="0"/>
          </a:p>
        </p:txBody>
      </p:sp>
    </p:spTree>
    <p:extLst>
      <p:ext uri="{BB962C8B-B14F-4D97-AF65-F5344CB8AC3E}">
        <p14:creationId xmlns:p14="http://schemas.microsoft.com/office/powerpoint/2010/main" val="3713471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smtClean="0"/>
              <a:t>https://amsterdamgroup.mett.nl/default.aspx</a:t>
            </a:r>
          </a:p>
          <a:p>
            <a:endParaRPr lang="nl-BE" dirty="0"/>
          </a:p>
        </p:txBody>
      </p:sp>
    </p:spTree>
    <p:extLst>
      <p:ext uri="{BB962C8B-B14F-4D97-AF65-F5344CB8AC3E}">
        <p14:creationId xmlns:p14="http://schemas.microsoft.com/office/powerpoint/2010/main" val="12325600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 name="Shape 1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r>
              <a:rPr lang="nl-BE" sz="1100" kern="1200" dirty="0" smtClean="0">
                <a:solidFill>
                  <a:schemeClr val="tx1"/>
                </a:solidFill>
                <a:effectLst/>
                <a:latin typeface="+mn-lt"/>
                <a:ea typeface="+mn-ea"/>
                <a:cs typeface="+mn-cs"/>
              </a:rPr>
              <a:t>Via een </a:t>
            </a:r>
            <a:r>
              <a:rPr lang="nl-BE" sz="1100" kern="1200" dirty="0" err="1" smtClean="0">
                <a:solidFill>
                  <a:schemeClr val="tx1"/>
                </a:solidFill>
                <a:effectLst/>
                <a:latin typeface="+mn-lt"/>
                <a:ea typeface="+mn-ea"/>
                <a:cs typeface="+mn-cs"/>
              </a:rPr>
              <a:t>cocreatie</a:t>
            </a:r>
            <a:r>
              <a:rPr lang="nl-BE" sz="1100" kern="1200" dirty="0" smtClean="0">
                <a:solidFill>
                  <a:schemeClr val="tx1"/>
                </a:solidFill>
                <a:effectLst/>
                <a:latin typeface="+mn-lt"/>
                <a:ea typeface="+mn-ea"/>
                <a:cs typeface="+mn-cs"/>
              </a:rPr>
              <a:t>-traject kan men tot een zeer krachtig coöperatief ecosysteem komen dat de huidige toepassingen ver overstijgt. </a:t>
            </a:r>
          </a:p>
          <a:p>
            <a:endParaRPr lang="nl-BE" sz="1100" kern="1200" dirty="0" smtClean="0">
              <a:solidFill>
                <a:schemeClr val="tx1"/>
              </a:solidFill>
              <a:effectLst/>
              <a:latin typeface="+mn-lt"/>
              <a:ea typeface="+mn-ea"/>
              <a:cs typeface="+mn-cs"/>
            </a:endParaRPr>
          </a:p>
          <a:p>
            <a:r>
              <a:rPr lang="nl-BE" sz="1100" kern="1200" dirty="0" smtClean="0">
                <a:solidFill>
                  <a:schemeClr val="tx1"/>
                </a:solidFill>
                <a:effectLst/>
                <a:latin typeface="+mn-lt"/>
                <a:ea typeface="+mn-ea"/>
                <a:cs typeface="+mn-cs"/>
              </a:rPr>
              <a:t>Een innovatieplatform "Het slimme rijden", analoog aan het Nederlandse "Beter benutten", maar met een grotere focus op leefkwaliteit</a:t>
            </a:r>
            <a:r>
              <a:rPr lang="nl-BE" sz="1100" kern="1200" baseline="0" dirty="0" smtClean="0">
                <a:solidFill>
                  <a:schemeClr val="tx1"/>
                </a:solidFill>
                <a:effectLst/>
                <a:latin typeface="+mn-lt"/>
                <a:ea typeface="+mn-ea"/>
                <a:cs typeface="+mn-cs"/>
              </a:rPr>
              <a:t> &amp; </a:t>
            </a:r>
            <a:r>
              <a:rPr lang="nl-BE" sz="1100" kern="1200" dirty="0" smtClean="0">
                <a:solidFill>
                  <a:schemeClr val="tx1"/>
                </a:solidFill>
                <a:effectLst/>
                <a:latin typeface="+mn-lt"/>
                <a:ea typeface="+mn-ea"/>
                <a:cs typeface="+mn-cs"/>
              </a:rPr>
              <a:t>verkeersveiligheid, </a:t>
            </a:r>
            <a:br>
              <a:rPr lang="nl-BE" sz="1100" kern="1200" dirty="0" smtClean="0">
                <a:solidFill>
                  <a:schemeClr val="tx1"/>
                </a:solidFill>
                <a:effectLst/>
                <a:latin typeface="+mn-lt"/>
                <a:ea typeface="+mn-ea"/>
                <a:cs typeface="+mn-cs"/>
              </a:rPr>
            </a:br>
            <a:r>
              <a:rPr lang="nl-BE" sz="1100" kern="1200" dirty="0" smtClean="0">
                <a:solidFill>
                  <a:schemeClr val="tx1"/>
                </a:solidFill>
                <a:effectLst/>
                <a:latin typeface="+mn-lt"/>
                <a:ea typeface="+mn-ea"/>
                <a:cs typeface="+mn-cs"/>
              </a:rPr>
              <a:t>kan de innovatie versnellen en partners samenbrengen.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r>
            <a:br>
              <a:rPr lang="en-US" dirty="0" smtClean="0"/>
            </a:br>
            <a:r>
              <a:rPr lang="en-US" dirty="0" err="1" smtClean="0"/>
              <a:t>Dit</a:t>
            </a:r>
            <a:r>
              <a:rPr lang="en-US" dirty="0" smtClean="0"/>
              <a:t> platform </a:t>
            </a:r>
            <a:r>
              <a:rPr lang="en-US" dirty="0" err="1" smtClean="0"/>
              <a:t>stelt</a:t>
            </a:r>
            <a:r>
              <a:rPr lang="en-US" dirty="0" smtClean="0"/>
              <a:t> </a:t>
            </a:r>
            <a:r>
              <a:rPr lang="en-US" b="1" dirty="0" err="1" smtClean="0"/>
              <a:t>burgerschap</a:t>
            </a:r>
            <a:r>
              <a:rPr lang="en-US" b="1" baseline="0" dirty="0" smtClean="0"/>
              <a:t> </a:t>
            </a:r>
            <a:r>
              <a:rPr lang="en-US" baseline="0" dirty="0" err="1" smtClean="0"/>
              <a:t>centraal</a:t>
            </a:r>
            <a:r>
              <a:rPr lang="en-US" baseline="0" dirty="0" smtClean="0"/>
              <a:t>. Het </a:t>
            </a:r>
            <a:r>
              <a:rPr lang="en-US" dirty="0" err="1" smtClean="0"/>
              <a:t>vraagt</a:t>
            </a:r>
            <a:r>
              <a:rPr lang="en-US" baseline="0" dirty="0" smtClean="0"/>
              <a:t> </a:t>
            </a:r>
            <a:r>
              <a:rPr lang="en-US" baseline="0" dirty="0" err="1" smtClean="0"/>
              <a:t>aan</a:t>
            </a:r>
            <a:r>
              <a:rPr lang="en-US" baseline="0" dirty="0" smtClean="0"/>
              <a:t> </a:t>
            </a:r>
            <a:r>
              <a:rPr lang="en-US" baseline="0" dirty="0" err="1" smtClean="0"/>
              <a:t>bestuurders</a:t>
            </a:r>
            <a:r>
              <a:rPr lang="en-US" baseline="0" dirty="0" smtClean="0"/>
              <a:t> </a:t>
            </a:r>
            <a:r>
              <a:rPr lang="en-US" baseline="0" dirty="0" err="1" smtClean="0"/>
              <a:t>een</a:t>
            </a:r>
            <a:r>
              <a:rPr lang="en-US" baseline="0" dirty="0" smtClean="0"/>
              <a:t> </a:t>
            </a:r>
            <a:r>
              <a:rPr lang="en-US" b="1" baseline="0" dirty="0" smtClean="0"/>
              <a:t>engagement</a:t>
            </a:r>
            <a:r>
              <a:rPr lang="en-US" baseline="0" dirty="0" smtClean="0"/>
              <a:t>, maar </a:t>
            </a:r>
            <a:r>
              <a:rPr lang="en-US" b="1" dirty="0" err="1" smtClean="0"/>
              <a:t>stelt</a:t>
            </a:r>
            <a:r>
              <a:rPr lang="en-US" b="1" dirty="0" smtClean="0"/>
              <a:t> </a:t>
            </a:r>
            <a:r>
              <a:rPr lang="en-US" dirty="0" smtClean="0"/>
              <a:t> </a:t>
            </a:r>
            <a:r>
              <a:rPr lang="en-US" dirty="0" err="1" smtClean="0"/>
              <a:t>ze</a:t>
            </a:r>
            <a:r>
              <a:rPr lang="en-US" dirty="0" smtClean="0"/>
              <a:t> in </a:t>
            </a:r>
            <a:r>
              <a:rPr lang="en-US" dirty="0" err="1" smtClean="0"/>
              <a:t>staat</a:t>
            </a:r>
            <a:r>
              <a:rPr lang="en-US" baseline="0" dirty="0" smtClean="0"/>
              <a:t> om, </a:t>
            </a:r>
            <a:r>
              <a:rPr lang="en-US" b="1" baseline="0" dirty="0" err="1" smtClean="0"/>
              <a:t>zonder</a:t>
            </a:r>
            <a:r>
              <a:rPr lang="en-US" b="1" baseline="0" dirty="0" smtClean="0"/>
              <a:t> </a:t>
            </a:r>
            <a:r>
              <a:rPr lang="en-US" b="1" baseline="0" dirty="0" err="1" smtClean="0"/>
              <a:t>moeite</a:t>
            </a:r>
            <a:r>
              <a:rPr lang="en-US" baseline="0" dirty="0" smtClean="0"/>
              <a:t>, </a:t>
            </a:r>
            <a:r>
              <a:rPr lang="en-US" dirty="0" err="1" smtClean="0"/>
              <a:t>dagelijks</a:t>
            </a:r>
            <a:r>
              <a:rPr lang="en-US" baseline="0" dirty="0" smtClean="0"/>
              <a:t> de </a:t>
            </a:r>
            <a:r>
              <a:rPr lang="en-US" baseline="0" dirty="0" err="1" smtClean="0"/>
              <a:t>beste</a:t>
            </a:r>
            <a:r>
              <a:rPr lang="en-US" baseline="0" dirty="0" smtClean="0"/>
              <a:t> </a:t>
            </a:r>
            <a:r>
              <a:rPr lang="en-US" baseline="0" dirty="0" err="1" smtClean="0"/>
              <a:t>keuzes</a:t>
            </a:r>
            <a:r>
              <a:rPr lang="en-US" baseline="0" dirty="0" smtClean="0"/>
              <a:t> </a:t>
            </a:r>
            <a:r>
              <a:rPr lang="en-US" baseline="0" dirty="0" err="1" smtClean="0"/>
              <a:t>te</a:t>
            </a:r>
            <a:r>
              <a:rPr lang="en-US" baseline="0" dirty="0" smtClean="0"/>
              <a:t> </a:t>
            </a:r>
            <a:r>
              <a:rPr lang="en-US" baseline="0" dirty="0" err="1" smtClean="0"/>
              <a:t>maken</a:t>
            </a:r>
            <a:r>
              <a:rPr lang="en-US"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t>En</a:t>
            </a:r>
            <a:r>
              <a:rPr lang="en-US" baseline="0" dirty="0" smtClean="0"/>
              <a:t> </a:t>
            </a:r>
            <a:r>
              <a:rPr lang="en-US" baseline="0" dirty="0" err="1" smtClean="0"/>
              <a:t>zeer</a:t>
            </a:r>
            <a:r>
              <a:rPr lang="en-US" baseline="0" dirty="0" smtClean="0"/>
              <a:t> </a:t>
            </a:r>
            <a:r>
              <a:rPr lang="en-US" baseline="0" dirty="0" err="1" smtClean="0"/>
              <a:t>belangrijk</a:t>
            </a:r>
            <a:r>
              <a:rPr lang="en-US" baseline="0" dirty="0" smtClean="0"/>
              <a:t>: </a:t>
            </a:r>
            <a:r>
              <a:rPr lang="en-US" baseline="0" dirty="0" err="1" smtClean="0"/>
              <a:t>beloont</a:t>
            </a:r>
            <a:r>
              <a:rPr lang="en-US" baseline="0" dirty="0" smtClean="0"/>
              <a:t> </a:t>
            </a:r>
            <a:r>
              <a:rPr lang="en-US" baseline="0" dirty="0" err="1" smtClean="0"/>
              <a:t>ze</a:t>
            </a:r>
            <a:r>
              <a:rPr lang="en-US" baseline="0" dirty="0" smtClean="0"/>
              <a:t> </a:t>
            </a:r>
            <a:r>
              <a:rPr lang="en-US" baseline="0" dirty="0" err="1" smtClean="0"/>
              <a:t>hiervoor</a:t>
            </a:r>
            <a:r>
              <a:rPr lang="en-US"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lvl="0">
              <a:spcBef>
                <a:spcPts val="0"/>
              </a:spcBef>
              <a:buNone/>
            </a:pPr>
            <a:r>
              <a:rPr lang="en-US" dirty="0" smtClean="0"/>
              <a:t>‘Het </a:t>
            </a:r>
            <a:r>
              <a:rPr lang="en-US" dirty="0" err="1" smtClean="0"/>
              <a:t>slimme</a:t>
            </a:r>
            <a:r>
              <a:rPr lang="en-US" baseline="0" dirty="0" smtClean="0"/>
              <a:t> </a:t>
            </a:r>
            <a:r>
              <a:rPr lang="en-US" baseline="0" dirty="0" err="1" smtClean="0"/>
              <a:t>rijden</a:t>
            </a:r>
            <a:r>
              <a:rPr lang="en-US" baseline="0" dirty="0" smtClean="0"/>
              <a:t>’ </a:t>
            </a:r>
            <a:r>
              <a:rPr lang="en-US" baseline="0" dirty="0" err="1" smtClean="0"/>
              <a:t>kan</a:t>
            </a:r>
            <a:r>
              <a:rPr lang="en-US" baseline="0" dirty="0" smtClean="0"/>
              <a:t> </a:t>
            </a:r>
            <a:r>
              <a:rPr lang="en-US" baseline="0" dirty="0" err="1" smtClean="0"/>
              <a:t>dan</a:t>
            </a:r>
            <a:r>
              <a:rPr lang="en-US" baseline="0" dirty="0" smtClean="0"/>
              <a:t> </a:t>
            </a:r>
            <a:r>
              <a:rPr lang="en-US" baseline="0" dirty="0" err="1" smtClean="0"/>
              <a:t>uitgroeien</a:t>
            </a:r>
            <a:r>
              <a:rPr lang="en-US" baseline="0" dirty="0" smtClean="0"/>
              <a:t> tot </a:t>
            </a:r>
            <a:r>
              <a:rPr lang="en-US" baseline="0" dirty="0" err="1" smtClean="0"/>
              <a:t>een</a:t>
            </a:r>
            <a:r>
              <a:rPr lang="en-US" baseline="0" dirty="0" smtClean="0"/>
              <a:t> </a:t>
            </a:r>
            <a:r>
              <a:rPr lang="en-US" baseline="0" dirty="0" err="1" smtClean="0"/>
              <a:t>bekend</a:t>
            </a:r>
            <a:r>
              <a:rPr lang="en-US" baseline="0" dirty="0" smtClean="0"/>
              <a:t> </a:t>
            </a:r>
            <a:r>
              <a:rPr lang="en-US" baseline="0" dirty="0" err="1" smtClean="0"/>
              <a:t>begrip</a:t>
            </a:r>
            <a:r>
              <a:rPr lang="en-US" baseline="0" dirty="0" smtClean="0"/>
              <a:t> in </a:t>
            </a:r>
            <a:r>
              <a:rPr lang="en-US" baseline="0" dirty="0" err="1" smtClean="0"/>
              <a:t>Vlaanderen</a:t>
            </a:r>
            <a:r>
              <a:rPr lang="en-US" baseline="0" dirty="0" smtClean="0"/>
              <a:t>, met </a:t>
            </a:r>
            <a:r>
              <a:rPr lang="en-US" baseline="0" dirty="0" err="1" smtClean="0"/>
              <a:t>als</a:t>
            </a:r>
            <a:r>
              <a:rPr lang="en-US" baseline="0" dirty="0" smtClean="0"/>
              <a:t> fundament </a:t>
            </a:r>
            <a:r>
              <a:rPr lang="en-US" baseline="0" dirty="0" err="1" smtClean="0"/>
              <a:t>een</a:t>
            </a:r>
            <a:r>
              <a:rPr lang="en-US" baseline="0" dirty="0" smtClean="0"/>
              <a:t> </a:t>
            </a:r>
            <a:r>
              <a:rPr lang="en-US" dirty="0" err="1" smtClean="0"/>
              <a:t>technologisch</a:t>
            </a:r>
            <a:r>
              <a:rPr lang="en-US" baseline="0" dirty="0" smtClean="0"/>
              <a:t> </a:t>
            </a:r>
            <a:r>
              <a:rPr lang="en-US" dirty="0" smtClean="0"/>
              <a:t>platform &amp; </a:t>
            </a:r>
            <a:r>
              <a:rPr lang="en-US" dirty="0" err="1" smtClean="0"/>
              <a:t>kwaliteitslabel</a:t>
            </a:r>
            <a:r>
              <a:rPr lang="en-US" dirty="0" smtClean="0"/>
              <a:t>.</a:t>
            </a:r>
            <a:endParaRPr lang="nl-BE" sz="11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l-BE" sz="11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BE" sz="1100" kern="1200" dirty="0" smtClean="0">
                <a:solidFill>
                  <a:schemeClr val="tx1"/>
                </a:solidFill>
                <a:effectLst/>
                <a:latin typeface="+mn-lt"/>
                <a:ea typeface="+mn-ea"/>
                <a:cs typeface="+mn-cs"/>
              </a:rPr>
              <a:t>Waar we echt het verschil met andere regio's kunnen maken, is door nieuwe, doordachte &amp; creatieve stimuleringsmaatregelen en regelgeving.</a:t>
            </a:r>
            <a:br>
              <a:rPr lang="nl-BE" sz="1100" kern="1200" dirty="0" smtClean="0">
                <a:solidFill>
                  <a:schemeClr val="tx1"/>
                </a:solidFill>
                <a:effectLst/>
                <a:latin typeface="+mn-lt"/>
                <a:ea typeface="+mn-ea"/>
                <a:cs typeface="+mn-cs"/>
              </a:rPr>
            </a:br>
            <a:r>
              <a:rPr lang="nl-BE" sz="1100" kern="1200" dirty="0" smtClean="0">
                <a:solidFill>
                  <a:schemeClr val="tx1"/>
                </a:solidFill>
                <a:effectLst/>
                <a:latin typeface="+mn-lt"/>
                <a:ea typeface="+mn-ea"/>
                <a:cs typeface="+mn-cs"/>
              </a:rPr>
              <a:t>Het is deze mix van innovatie, samenwerking en beleid die de huidige barrières voor een grootschalige doorbraak op korte termijn kunnen doorbreken.</a:t>
            </a:r>
            <a:br>
              <a:rPr lang="nl-BE" sz="1100" kern="1200" dirty="0" smtClean="0">
                <a:solidFill>
                  <a:schemeClr val="tx1"/>
                </a:solidFill>
                <a:effectLst/>
                <a:latin typeface="+mn-lt"/>
                <a:ea typeface="+mn-ea"/>
                <a:cs typeface="+mn-cs"/>
              </a:rPr>
            </a:br>
            <a:r>
              <a:rPr lang="nl-BE" sz="1100" kern="1200" dirty="0" smtClean="0">
                <a:solidFill>
                  <a:schemeClr val="tx1"/>
                </a:solidFill>
                <a:effectLst/>
                <a:latin typeface="+mn-lt"/>
                <a:ea typeface="+mn-ea"/>
                <a:cs typeface="+mn-cs"/>
              </a:rPr>
              <a:t>Hierna zal men op verkeerscongressen niet langer naar de Noorse verkeerscultuur verwijzen, maar naar de Vlaamse, waar burgerschap en niet langer snelheid centraal staat.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 name="Shape 1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a:t>Microphone is needed to check if the warning was hearable in the car.</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smtClean="0"/>
              <a:t>https://corporate.orange.be/nl/news-medias/vanaf-2017-zal-het-4g-netwerk-van-orange-het-internet-things-nog-beter-ondersteunen</a:t>
            </a:r>
          </a:p>
          <a:p>
            <a:endParaRPr lang="nl-BE" dirty="0"/>
          </a:p>
        </p:txBody>
      </p:sp>
    </p:spTree>
    <p:extLst>
      <p:ext uri="{BB962C8B-B14F-4D97-AF65-F5344CB8AC3E}">
        <p14:creationId xmlns:p14="http://schemas.microsoft.com/office/powerpoint/2010/main" val="5436393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 name="Shape 1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smtClean="0"/>
              <a:t>https://ec.europa.eu/transport/themes/its/c-its_en</a:t>
            </a:r>
          </a:p>
          <a:p>
            <a:endParaRPr lang="nl-BE" dirty="0"/>
          </a:p>
        </p:txBody>
      </p:sp>
    </p:spTree>
    <p:extLst>
      <p:ext uri="{BB962C8B-B14F-4D97-AF65-F5344CB8AC3E}">
        <p14:creationId xmlns:p14="http://schemas.microsoft.com/office/powerpoint/2010/main" val="25689410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2498187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smtClean="0"/>
              <a:t>https://www.youtube.com/watch?v=h9npvMFI-mc</a:t>
            </a:r>
            <a:endParaRPr lang="nl-BE" dirty="0"/>
          </a:p>
        </p:txBody>
      </p:sp>
    </p:spTree>
    <p:extLst>
      <p:ext uri="{BB962C8B-B14F-4D97-AF65-F5344CB8AC3E}">
        <p14:creationId xmlns:p14="http://schemas.microsoft.com/office/powerpoint/2010/main" val="32911116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De startup</a:t>
            </a:r>
            <a:r>
              <a:rPr lang="nl-BE" baseline="0" dirty="0" smtClean="0"/>
              <a:t> </a:t>
            </a:r>
            <a:r>
              <a:rPr lang="nl-BE" baseline="0" dirty="0" err="1" smtClean="0"/>
              <a:t>Nauto</a:t>
            </a:r>
            <a:r>
              <a:rPr lang="nl-BE" baseline="0" dirty="0" smtClean="0"/>
              <a:t> haalde recente $ 160 miljoen op. Zij bouwden een aantrekkelijk toestel met de nodige software dat in bestaande wagens geplaatst kan worden en bestuurdersgedrag analyseert en constructieve feedback geeft.</a:t>
            </a:r>
          </a:p>
          <a:p>
            <a:r>
              <a:rPr lang="nl-BE" baseline="0" dirty="0" smtClean="0"/>
              <a:t>En zo zijn er vele startups.</a:t>
            </a:r>
            <a:endParaRPr lang="nl-BE" dirty="0"/>
          </a:p>
        </p:txBody>
      </p:sp>
    </p:spTree>
    <p:extLst>
      <p:ext uri="{BB962C8B-B14F-4D97-AF65-F5344CB8AC3E}">
        <p14:creationId xmlns:p14="http://schemas.microsoft.com/office/powerpoint/2010/main" val="3035195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smtClean="0"/>
              <a:t>https://blog.getnexar.com/the-nexar-vehicle-to-vehicle-network-is-now-live-we-can-reduce-car-crashes-by-connecting-cars-ce4f45a09282</a:t>
            </a:r>
            <a:endParaRPr lang="nl-BE" dirty="0"/>
          </a:p>
        </p:txBody>
      </p:sp>
    </p:spTree>
    <p:extLst>
      <p:ext uri="{BB962C8B-B14F-4D97-AF65-F5344CB8AC3E}">
        <p14:creationId xmlns:p14="http://schemas.microsoft.com/office/powerpoint/2010/main" val="29290255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spcBef>
                <a:spcPts val="0"/>
              </a:spcBef>
              <a:buNone/>
            </a:pPr>
            <a:r>
              <a:rPr lang="en-US" b="1" baseline="0" dirty="0" smtClean="0"/>
              <a:t>JRC report</a:t>
            </a:r>
          </a:p>
          <a:p>
            <a:pPr lvl="0">
              <a:spcBef>
                <a:spcPts val="0"/>
              </a:spcBef>
              <a:buNone/>
            </a:pPr>
            <a:endParaRPr lang="en-US" b="1" dirty="0" smtClean="0"/>
          </a:p>
          <a:p>
            <a:pPr lvl="0">
              <a:spcBef>
                <a:spcPts val="0"/>
              </a:spcBef>
              <a:buNone/>
            </a:pPr>
            <a:r>
              <a:rPr lang="en-US" dirty="0" smtClean="0"/>
              <a:t>As a driver (or we should better say as a passenger) in the future, you will travel in fully automated vehicles which are connected to the network and </a:t>
            </a:r>
            <a:r>
              <a:rPr lang="en-US" b="1" dirty="0" smtClean="0"/>
              <a:t>coordinated for an </a:t>
            </a:r>
            <a:r>
              <a:rPr lang="en-US" b="1" dirty="0" err="1" smtClean="0"/>
              <a:t>optimisation</a:t>
            </a:r>
            <a:r>
              <a:rPr lang="en-US" b="1" dirty="0" smtClean="0"/>
              <a:t> of travel times, travel costs, energy consumption, air pollution and collision risk</a:t>
            </a:r>
            <a:r>
              <a:rPr lang="en-US" dirty="0" smtClean="0"/>
              <a:t>. Your car will be guided throughout the entire journey, following the roads network capacity restrictions. You will be informed of your assigned road access time slot and estimated journey travel time, fuel/energy consumption, emitted pollutants and other journey related details. </a:t>
            </a:r>
          </a:p>
          <a:p>
            <a:pPr lvl="0">
              <a:spcBef>
                <a:spcPts val="0"/>
              </a:spcBef>
              <a:buNone/>
            </a:pPr>
            <a:endParaRPr lang="en-US" dirty="0" smtClean="0"/>
          </a:p>
          <a:p>
            <a:pPr lvl="0">
              <a:spcBef>
                <a:spcPts val="0"/>
              </a:spcBef>
              <a:buNone/>
            </a:pPr>
            <a:r>
              <a:rPr lang="en-US" dirty="0" smtClean="0"/>
              <a:t>https://ec.europa.eu/jrc/en/publication/eur-scientific-and-technical-research-reports/r-evolution-driving-connected-vehicles-coordinated-automated-road-transport-c-art-part-I</a:t>
            </a:r>
          </a:p>
          <a:p>
            <a:pPr lvl="0">
              <a:spcBef>
                <a:spcPts val="0"/>
              </a:spcBef>
              <a:buNone/>
            </a:pPr>
            <a:endParaRPr lang="en-US" dirty="0" smtClean="0"/>
          </a:p>
          <a:p>
            <a:pPr lvl="0">
              <a:spcBef>
                <a:spcPts val="0"/>
              </a:spcBef>
              <a:buNone/>
            </a:pPr>
            <a:endParaRPr lang="en-US" dirty="0" smtClean="0"/>
          </a:p>
          <a:p>
            <a:pPr lvl="0">
              <a:spcBef>
                <a:spcPts val="0"/>
              </a:spcBef>
              <a:buNone/>
            </a:pPr>
            <a:endParaRPr lang="nl-BE" dirty="0" smtClean="0"/>
          </a:p>
          <a:p>
            <a:endParaRPr lang="nl-BE" dirty="0" smtClean="0"/>
          </a:p>
          <a:p>
            <a:endParaRPr lang="nl-BE" dirty="0" smtClean="0"/>
          </a:p>
          <a:p>
            <a:endParaRPr lang="nl-BE" dirty="0"/>
          </a:p>
        </p:txBody>
      </p:sp>
    </p:spTree>
    <p:extLst>
      <p:ext uri="{BB962C8B-B14F-4D97-AF65-F5344CB8AC3E}">
        <p14:creationId xmlns:p14="http://schemas.microsoft.com/office/powerpoint/2010/main" val="33292843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5" name="Shape 1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7" name="Shape 2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20003933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514350" indent="-285750">
              <a:buFont typeface="Arial" panose="020B0604020202020204" pitchFamily="34" charset="0"/>
              <a:buChar char="•"/>
            </a:pPr>
            <a:endParaRPr lang="nl-BE" sz="1100" dirty="0" smtClean="0"/>
          </a:p>
          <a:p>
            <a:pPr marL="285750" indent="-285750">
              <a:buFont typeface="Arial" panose="020B0604020202020204" pitchFamily="34" charset="0"/>
              <a:buChar char="•"/>
            </a:pPr>
            <a:endParaRPr lang="nl-BE" dirty="0" smtClean="0"/>
          </a:p>
          <a:p>
            <a:endParaRPr lang="nl-BE" dirty="0"/>
          </a:p>
        </p:txBody>
      </p:sp>
    </p:spTree>
    <p:extLst>
      <p:ext uri="{BB962C8B-B14F-4D97-AF65-F5344CB8AC3E}">
        <p14:creationId xmlns:p14="http://schemas.microsoft.com/office/powerpoint/2010/main" val="16868643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Shape 1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err="1" smtClean="0"/>
              <a:t>Src</a:t>
            </a:r>
            <a:r>
              <a:rPr lang="nl-BE" dirty="0" smtClean="0"/>
              <a:t>: https://www.transportenvironment.org/publications/mind-gap-2016-report</a:t>
            </a:r>
          </a:p>
          <a:p>
            <a:endParaRPr lang="nl-BE" dirty="0"/>
          </a:p>
        </p:txBody>
      </p:sp>
    </p:spTree>
    <p:extLst>
      <p:ext uri="{BB962C8B-B14F-4D97-AF65-F5344CB8AC3E}">
        <p14:creationId xmlns:p14="http://schemas.microsoft.com/office/powerpoint/2010/main" val="27262144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smtClean="0"/>
              <a:t>https://www.transportenvironment.org/press/new-car-efficiency-virtually-unchanged-fifth-year-car-co2-test-results-sham-shows-icct-study</a:t>
            </a:r>
            <a:endParaRPr lang="nl-BE" dirty="0"/>
          </a:p>
        </p:txBody>
      </p:sp>
    </p:spTree>
    <p:extLst>
      <p:ext uri="{BB962C8B-B14F-4D97-AF65-F5344CB8AC3E}">
        <p14:creationId xmlns:p14="http://schemas.microsoft.com/office/powerpoint/2010/main" val="20024120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281515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smtClean="0"/>
              <a:t>http://www.demorgen.be/plus/spaanse-grootstad-ontwikkelt-eigen-smart-besturingssysteem-en-brengt-brussel-op-ideeen-b-1479256804012/</a:t>
            </a:r>
          </a:p>
          <a:p>
            <a:endParaRPr lang="nl-BE" dirty="0"/>
          </a:p>
        </p:txBody>
      </p:sp>
    </p:spTree>
    <p:extLst>
      <p:ext uri="{BB962C8B-B14F-4D97-AF65-F5344CB8AC3E}">
        <p14:creationId xmlns:p14="http://schemas.microsoft.com/office/powerpoint/2010/main" val="25579796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l-BE" sz="1100" b="1" i="0" kern="1200" dirty="0" smtClean="0">
              <a:solidFill>
                <a:schemeClr val="tx1"/>
              </a:solidFill>
              <a:effectLst/>
              <a:latin typeface="+mn-lt"/>
              <a:ea typeface="+mn-ea"/>
              <a:cs typeface="+mn-cs"/>
            </a:endParaRPr>
          </a:p>
          <a:p>
            <a:endParaRPr lang="nl-BE" sz="1100" b="1" i="0" kern="1200" dirty="0" smtClean="0">
              <a:solidFill>
                <a:schemeClr val="tx1"/>
              </a:solidFill>
              <a:effectLst/>
              <a:latin typeface="+mn-lt"/>
              <a:ea typeface="+mn-ea"/>
              <a:cs typeface="+mn-cs"/>
            </a:endParaRPr>
          </a:p>
          <a:p>
            <a:endParaRPr lang="nl-BE" sz="1100" b="1" i="0" kern="1200" dirty="0" smtClean="0">
              <a:solidFill>
                <a:schemeClr val="tx1"/>
              </a:solidFill>
              <a:effectLst/>
              <a:latin typeface="+mn-lt"/>
              <a:ea typeface="+mn-ea"/>
              <a:cs typeface="+mn-cs"/>
            </a:endParaRPr>
          </a:p>
          <a:p>
            <a:r>
              <a:rPr lang="nl-BE" sz="1100" b="1" i="0" kern="1200" dirty="0" smtClean="0">
                <a:solidFill>
                  <a:schemeClr val="tx1"/>
                </a:solidFill>
                <a:effectLst/>
                <a:latin typeface="+mn-lt"/>
                <a:ea typeface="+mn-ea"/>
                <a:cs typeface="+mn-cs"/>
              </a:rPr>
              <a:t>Technologische oplossingen om steden 'slimmer' te maken groeien in het wilde weg. In Barcelona hebben ze daar een oplossing voor: de stad bouwt een eigen besturingssysteem, zoals Windows op de pc, dat alle voorzieningen koppelt. Brussels staatssecretaris Bianca </a:t>
            </a:r>
            <a:r>
              <a:rPr lang="nl-BE" sz="1100" b="1" i="0" kern="1200" dirty="0" err="1" smtClean="0">
                <a:solidFill>
                  <a:schemeClr val="tx1"/>
                </a:solidFill>
                <a:effectLst/>
                <a:latin typeface="+mn-lt"/>
                <a:ea typeface="+mn-ea"/>
                <a:cs typeface="+mn-cs"/>
              </a:rPr>
              <a:t>Debaets</a:t>
            </a:r>
            <a:r>
              <a:rPr lang="nl-BE" sz="1100" b="1" i="0" kern="1200" dirty="0" smtClean="0">
                <a:solidFill>
                  <a:schemeClr val="tx1"/>
                </a:solidFill>
                <a:effectLst/>
                <a:latin typeface="+mn-lt"/>
                <a:ea typeface="+mn-ea"/>
                <a:cs typeface="+mn-cs"/>
              </a:rPr>
              <a:t> stak haar licht op. Ronald Meeus</a:t>
            </a:r>
          </a:p>
          <a:p>
            <a:r>
              <a:rPr lang="nl-BE" sz="1100" b="0" i="0" kern="1200" dirty="0" smtClean="0">
                <a:solidFill>
                  <a:schemeClr val="tx1"/>
                </a:solidFill>
                <a:effectLst/>
                <a:latin typeface="+mn-lt"/>
                <a:ea typeface="+mn-ea"/>
                <a:cs typeface="+mn-cs"/>
              </a:rPr>
              <a:t>Een inwoner van Barcelona die al een beetje op jaren is, zal nooit meer wegkwijnen in vereenzaming: met het </a:t>
            </a:r>
            <a:r>
              <a:rPr lang="nl-BE" sz="1100" b="0" i="0" kern="1200" dirty="0" err="1" smtClean="0">
                <a:solidFill>
                  <a:schemeClr val="tx1"/>
                </a:solidFill>
                <a:effectLst/>
                <a:latin typeface="+mn-lt"/>
                <a:ea typeface="+mn-ea"/>
                <a:cs typeface="+mn-cs"/>
              </a:rPr>
              <a:t>Vincles</a:t>
            </a:r>
            <a:r>
              <a:rPr lang="nl-BE" sz="1100" b="0" i="0" kern="1200" dirty="0" smtClean="0">
                <a:solidFill>
                  <a:schemeClr val="tx1"/>
                </a:solidFill>
                <a:effectLst/>
                <a:latin typeface="+mn-lt"/>
                <a:ea typeface="+mn-ea"/>
                <a:cs typeface="+mn-cs"/>
              </a:rPr>
              <a:t>-project van de lokale overheid krijgen oudere inwoners van de stad een eigen sociaal netwerk op miniatuurformaat, waarmee ze via een tablet constant in verbinding kunnen staan met een team van vertrouwenspersonen en zorgverleners, waarmee ze zelfs kunnen communiceren via </a:t>
            </a:r>
            <a:r>
              <a:rPr lang="nl-BE" sz="1100" b="0" i="0" kern="1200" dirty="0" err="1" smtClean="0">
                <a:solidFill>
                  <a:schemeClr val="tx1"/>
                </a:solidFill>
                <a:effectLst/>
                <a:latin typeface="+mn-lt"/>
                <a:ea typeface="+mn-ea"/>
                <a:cs typeface="+mn-cs"/>
              </a:rPr>
              <a:t>videoconferencing</a:t>
            </a:r>
            <a:r>
              <a:rPr lang="nl-BE" sz="1100" b="0" i="0" kern="1200" dirty="0" smtClean="0">
                <a:solidFill>
                  <a:schemeClr val="tx1"/>
                </a:solidFill>
                <a:effectLst/>
                <a:latin typeface="+mn-lt"/>
                <a:ea typeface="+mn-ea"/>
                <a:cs typeface="+mn-cs"/>
              </a:rPr>
              <a:t>. Het is slechts één voorbeeld van de vele slimme stadsdiensten die de Spaanse grootstad heeft uitgebouwd, en waarbij technologie wordt gebruikt om het leven van de inwoners aangenamer te maken. Een ander voorbeeld is een netwerk van zo'n 20.000 sensoren die op de nutsinfrastructuur in en onder de stad werden geïnstalleerd, en die dagelijks meer dan drie miljoen gegevens uitbraken: data waarmee de toekomstige consumptie van energie kan worden voorspeld en de toevoer ervan dus ook fors kan worden verminderd op </a:t>
            </a:r>
            <a:r>
              <a:rPr lang="nl-BE" sz="1100" b="0" i="0" kern="1200" dirty="0" err="1" smtClean="0">
                <a:solidFill>
                  <a:schemeClr val="tx1"/>
                </a:solidFill>
                <a:effectLst/>
                <a:latin typeface="+mn-lt"/>
                <a:ea typeface="+mn-ea"/>
                <a:cs typeface="+mn-cs"/>
              </a:rPr>
              <a:t>dalmomenten</a:t>
            </a:r>
            <a:r>
              <a:rPr lang="nl-BE" sz="1100" b="0" i="0" kern="1200" dirty="0" smtClean="0">
                <a:solidFill>
                  <a:schemeClr val="tx1"/>
                </a:solidFill>
                <a:effectLst/>
                <a:latin typeface="+mn-lt"/>
                <a:ea typeface="+mn-ea"/>
                <a:cs typeface="+mn-cs"/>
              </a:rPr>
              <a:t>. Alle transportsystemen in de stad, van bussen en trams tot taxi's en het openbaar vervoer, delen hun data met elkaar, zodat altijd de snelste route door de stad kan worden uitgestippeld. Een sensorsysteem leidt automobilisten naar vrije parkeerplaatsen, en met de zoek-app kunnen ze daar meteen ook voor betalen. De straatverlichting wordt automatisch gedimd wanneer decibelsensoren aangeven dat er geen volk in de straat loopt. En inwoners krijgen toegang tot de meeste van die diensten via een netwerk van duizend draadloze internetstations dat zo'n 750.000 gratis internetconnecties per maand opzet. Niet toevallig voert Barcelona vandaag de wereldwijde rangschikking der smart </a:t>
            </a:r>
            <a:r>
              <a:rPr lang="nl-BE" sz="1100" b="0" i="0" kern="1200" dirty="0" err="1" smtClean="0">
                <a:solidFill>
                  <a:schemeClr val="tx1"/>
                </a:solidFill>
                <a:effectLst/>
                <a:latin typeface="+mn-lt"/>
                <a:ea typeface="+mn-ea"/>
                <a:cs typeface="+mn-cs"/>
              </a:rPr>
              <a:t>cities</a:t>
            </a:r>
            <a:r>
              <a:rPr lang="nl-BE" sz="1100" b="0" i="0" kern="1200" dirty="0" smtClean="0">
                <a:solidFill>
                  <a:schemeClr val="tx1"/>
                </a:solidFill>
                <a:effectLst/>
                <a:latin typeface="+mn-lt"/>
                <a:ea typeface="+mn-ea"/>
                <a:cs typeface="+mn-cs"/>
              </a:rPr>
              <a:t> aan. En terwijl het aanbod aan slimme stadsdiensten nog groeit, maakt het stadsbestuur zich op voor een cruciale volgende stap: het heeft 1,3 miljoen euro geïnvesteerd in de ontwikkeling van </a:t>
            </a:r>
            <a:r>
              <a:rPr lang="nl-BE" sz="1100" b="0" i="0" kern="1200" dirty="0" err="1" smtClean="0">
                <a:solidFill>
                  <a:schemeClr val="tx1"/>
                </a:solidFill>
                <a:effectLst/>
                <a:latin typeface="+mn-lt"/>
                <a:ea typeface="+mn-ea"/>
                <a:cs typeface="+mn-cs"/>
              </a:rPr>
              <a:t>CityOS</a:t>
            </a:r>
            <a:r>
              <a:rPr lang="nl-BE" sz="1100" b="0" i="0" kern="1200" dirty="0" smtClean="0">
                <a:solidFill>
                  <a:schemeClr val="tx1"/>
                </a:solidFill>
                <a:effectLst/>
                <a:latin typeface="+mn-lt"/>
                <a:ea typeface="+mn-ea"/>
                <a:cs typeface="+mn-cs"/>
              </a:rPr>
              <a:t>, een besturingssysteem dat alle bestaande en toekomstige smart </a:t>
            </a:r>
            <a:r>
              <a:rPr lang="nl-BE" sz="1100" b="0" i="0" kern="1200" dirty="0" err="1" smtClean="0">
                <a:solidFill>
                  <a:schemeClr val="tx1"/>
                </a:solidFill>
                <a:effectLst/>
                <a:latin typeface="+mn-lt"/>
                <a:ea typeface="+mn-ea"/>
                <a:cs typeface="+mn-cs"/>
              </a:rPr>
              <a:t>city</a:t>
            </a:r>
            <a:r>
              <a:rPr lang="nl-BE" sz="1100" b="0" i="0" kern="1200" dirty="0" smtClean="0">
                <a:solidFill>
                  <a:schemeClr val="tx1"/>
                </a:solidFill>
                <a:effectLst/>
                <a:latin typeface="+mn-lt"/>
                <a:ea typeface="+mn-ea"/>
                <a:cs typeface="+mn-cs"/>
              </a:rPr>
              <a:t>-diensten aan elkaar rijgt. "Informatica, water, energie, mobiliteit, natuur: alle systemen die een invloed hebben op het leven van de inwoner, worden binnenkort door één systeem gevolgd", zegt Antonio Carol, directeur telecommunicatie bij het </a:t>
            </a:r>
            <a:r>
              <a:rPr lang="nl-BE" sz="1100" b="0" i="0" kern="1200" dirty="0" err="1" smtClean="0">
                <a:solidFill>
                  <a:schemeClr val="tx1"/>
                </a:solidFill>
                <a:effectLst/>
                <a:latin typeface="+mn-lt"/>
                <a:ea typeface="+mn-ea"/>
                <a:cs typeface="+mn-cs"/>
              </a:rPr>
              <a:t>Barcelonese</a:t>
            </a:r>
            <a:r>
              <a:rPr lang="nl-BE" sz="1100" b="0" i="0" kern="1200" dirty="0" smtClean="0">
                <a:solidFill>
                  <a:schemeClr val="tx1"/>
                </a:solidFill>
                <a:effectLst/>
                <a:latin typeface="+mn-lt"/>
                <a:ea typeface="+mn-ea"/>
                <a:cs typeface="+mn-cs"/>
              </a:rPr>
              <a:t> stadsbestuur. "Het houdt gegevens bij van alles wat er gebeurt. En het biedt een platform waarop toekomstige diensten kunnen worden gebouwd."</a:t>
            </a:r>
          </a:p>
          <a:p>
            <a:r>
              <a:rPr lang="nl-BE" sz="1100" b="1" i="0" kern="1200" dirty="0" smtClean="0">
                <a:solidFill>
                  <a:schemeClr val="tx1"/>
                </a:solidFill>
                <a:effectLst/>
                <a:latin typeface="+mn-lt"/>
                <a:ea typeface="+mn-ea"/>
                <a:cs typeface="+mn-cs"/>
              </a:rPr>
              <a:t>Geen loket meer</a:t>
            </a:r>
          </a:p>
          <a:p>
            <a:r>
              <a:rPr lang="nl-BE" sz="1100" b="0" i="0" kern="1200" dirty="0" smtClean="0">
                <a:solidFill>
                  <a:schemeClr val="tx1"/>
                </a:solidFill>
                <a:effectLst/>
                <a:latin typeface="+mn-lt"/>
                <a:ea typeface="+mn-ea"/>
                <a:cs typeface="+mn-cs"/>
              </a:rPr>
              <a:t>Het project kwam in ieder geval op de radar van Brussels staatssecretaris voor Digitalisering Bianca </a:t>
            </a:r>
            <a:r>
              <a:rPr lang="nl-BE" sz="1100" b="0" i="0" kern="1200" dirty="0" err="1" smtClean="0">
                <a:solidFill>
                  <a:schemeClr val="tx1"/>
                </a:solidFill>
                <a:effectLst/>
                <a:latin typeface="+mn-lt"/>
                <a:ea typeface="+mn-ea"/>
                <a:cs typeface="+mn-cs"/>
              </a:rPr>
              <a:t>Debaets</a:t>
            </a:r>
            <a:r>
              <a:rPr lang="nl-BE" sz="1100" b="0" i="0" kern="1200" dirty="0" smtClean="0">
                <a:solidFill>
                  <a:schemeClr val="tx1"/>
                </a:solidFill>
                <a:effectLst/>
                <a:latin typeface="+mn-lt"/>
                <a:ea typeface="+mn-ea"/>
                <a:cs typeface="+mn-cs"/>
              </a:rPr>
              <a:t> (CD&amp;V). Die wil van onze hoofdstad een van de 'slimmere' steden in Europa maken, en trok daarvoor op missie naar Barcelona, om zichzelf en haar kabinet bij te spijkeren over alles wat een stad als Barcelona - en dus ook Brussel - 'smart' kan maken. "Veel dingen hebben we al, maar we brengen ze misschien niet genoeg onder de aandacht", zegt </a:t>
            </a:r>
            <a:r>
              <a:rPr lang="nl-BE" sz="1100" b="0" i="0" kern="1200" dirty="0" err="1" smtClean="0">
                <a:solidFill>
                  <a:schemeClr val="tx1"/>
                </a:solidFill>
                <a:effectLst/>
                <a:latin typeface="+mn-lt"/>
                <a:ea typeface="+mn-ea"/>
                <a:cs typeface="+mn-cs"/>
              </a:rPr>
              <a:t>Debaets</a:t>
            </a:r>
            <a:r>
              <a:rPr lang="nl-BE" sz="1100" b="0" i="0" kern="1200" dirty="0" smtClean="0">
                <a:solidFill>
                  <a:schemeClr val="tx1"/>
                </a:solidFill>
                <a:effectLst/>
                <a:latin typeface="+mn-lt"/>
                <a:ea typeface="+mn-ea"/>
                <a:cs typeface="+mn-cs"/>
              </a:rPr>
              <a:t>. "Kijk bijvoorbeeld naar de Fix My Street-app, waarmee inwoners snel kunnen aangeven dat er iets moet worden hersteld in hun straat, zonder dat ze daarvoor van het ene gemeenteloket naar het andere moeten hollen. Wat we wél missen, en wat ik meeneem uit dit bezoek, is een centraal systeem dat al die diensten, en de data die ze opleveren, bij elkaar brengt. Dat wil ik ook voor Brussel: het zal in ieder geval deel uitmaken van het budget voor slimme stadsdiensten, waarover volgend jaar zal worden gestemd." De volgende vraag is dan ook: wie gaat dat bouwen? Het </a:t>
            </a:r>
            <a:r>
              <a:rPr lang="nl-BE" sz="1100" b="0" i="0" kern="1200" dirty="0" err="1" smtClean="0">
                <a:solidFill>
                  <a:schemeClr val="tx1"/>
                </a:solidFill>
                <a:effectLst/>
                <a:latin typeface="+mn-lt"/>
                <a:ea typeface="+mn-ea"/>
                <a:cs typeface="+mn-cs"/>
              </a:rPr>
              <a:t>CityOS</a:t>
            </a:r>
            <a:r>
              <a:rPr lang="nl-BE" sz="1100" b="0" i="0" kern="1200" dirty="0" smtClean="0">
                <a:solidFill>
                  <a:schemeClr val="tx1"/>
                </a:solidFill>
                <a:effectLst/>
                <a:latin typeface="+mn-lt"/>
                <a:ea typeface="+mn-ea"/>
                <a:cs typeface="+mn-cs"/>
              </a:rPr>
              <a:t> in Barcelona wordt ontwikkeld door een consortium van bedrijven dat wordt geleid door de Amerikaanse consultancyreus Accenture, het Spaanse telecombedrijf </a:t>
            </a:r>
            <a:r>
              <a:rPr lang="nl-BE" sz="1100" b="0" i="0" kern="1200" dirty="0" err="1" smtClean="0">
                <a:solidFill>
                  <a:schemeClr val="tx1"/>
                </a:solidFill>
                <a:effectLst/>
                <a:latin typeface="+mn-lt"/>
                <a:ea typeface="+mn-ea"/>
                <a:cs typeface="+mn-cs"/>
              </a:rPr>
              <a:t>Tellnex</a:t>
            </a:r>
            <a:r>
              <a:rPr lang="nl-BE" sz="1100" b="0" i="0" kern="1200" dirty="0" smtClean="0">
                <a:solidFill>
                  <a:schemeClr val="tx1"/>
                </a:solidFill>
                <a:effectLst/>
                <a:latin typeface="+mn-lt"/>
                <a:ea typeface="+mn-ea"/>
                <a:cs typeface="+mn-cs"/>
              </a:rPr>
              <a:t> Telecom en de Franse nutsgroep </a:t>
            </a:r>
            <a:r>
              <a:rPr lang="nl-BE" sz="1100" b="0" i="0" kern="1200" dirty="0" err="1" smtClean="0">
                <a:solidFill>
                  <a:schemeClr val="tx1"/>
                </a:solidFill>
                <a:effectLst/>
                <a:latin typeface="+mn-lt"/>
                <a:ea typeface="+mn-ea"/>
                <a:cs typeface="+mn-cs"/>
              </a:rPr>
              <a:t>Engie</a:t>
            </a:r>
            <a:r>
              <a:rPr lang="nl-BE" sz="1100" b="0" i="0" kern="1200" dirty="0" smtClean="0">
                <a:solidFill>
                  <a:schemeClr val="tx1"/>
                </a:solidFill>
                <a:effectLst/>
                <a:latin typeface="+mn-lt"/>
                <a:ea typeface="+mn-ea"/>
                <a:cs typeface="+mn-cs"/>
              </a:rPr>
              <a:t>, maar voorts een potpourri is van grotere bedrijven en lokale </a:t>
            </a:r>
            <a:r>
              <a:rPr lang="nl-BE" sz="1100" b="0" i="0" kern="1200" dirty="0" err="1" smtClean="0">
                <a:solidFill>
                  <a:schemeClr val="tx1"/>
                </a:solidFill>
                <a:effectLst/>
                <a:latin typeface="+mn-lt"/>
                <a:ea typeface="+mn-ea"/>
                <a:cs typeface="+mn-cs"/>
              </a:rPr>
              <a:t>kmo's</a:t>
            </a:r>
            <a:r>
              <a:rPr lang="nl-BE" sz="1100" b="0" i="0" kern="1200" dirty="0" smtClean="0">
                <a:solidFill>
                  <a:schemeClr val="tx1"/>
                </a:solidFill>
                <a:effectLst/>
                <a:latin typeface="+mn-lt"/>
                <a:ea typeface="+mn-ea"/>
                <a:cs typeface="+mn-cs"/>
              </a:rPr>
              <a:t> en </a:t>
            </a:r>
            <a:r>
              <a:rPr lang="nl-BE" sz="1100" b="0" i="0" kern="1200" dirty="0" err="1" smtClean="0">
                <a:solidFill>
                  <a:schemeClr val="tx1"/>
                </a:solidFill>
                <a:effectLst/>
                <a:latin typeface="+mn-lt"/>
                <a:ea typeface="+mn-ea"/>
                <a:cs typeface="+mn-cs"/>
              </a:rPr>
              <a:t>start-ups</a:t>
            </a:r>
            <a:r>
              <a:rPr lang="nl-BE" sz="1100" b="0" i="0" kern="1200" dirty="0" smtClean="0">
                <a:solidFill>
                  <a:schemeClr val="tx1"/>
                </a:solidFill>
                <a:effectLst/>
                <a:latin typeface="+mn-lt"/>
                <a:ea typeface="+mn-ea"/>
                <a:cs typeface="+mn-cs"/>
              </a:rPr>
              <a:t>. Als er in Brussel (en andere Belgische steden) zo'n centraal besturingssysteem moet worden ontwikkeld, is dat ook de beste oplossing, denkt Ingrid </a:t>
            </a:r>
            <a:r>
              <a:rPr lang="nl-BE" sz="1100" b="0" i="0" kern="1200" dirty="0" err="1" smtClean="0">
                <a:solidFill>
                  <a:schemeClr val="tx1"/>
                </a:solidFill>
                <a:effectLst/>
                <a:latin typeface="+mn-lt"/>
                <a:ea typeface="+mn-ea"/>
                <a:cs typeface="+mn-cs"/>
              </a:rPr>
              <a:t>Reynaert</a:t>
            </a:r>
            <a:r>
              <a:rPr lang="nl-BE" sz="1100" b="0" i="0" kern="1200" dirty="0" smtClean="0">
                <a:solidFill>
                  <a:schemeClr val="tx1"/>
                </a:solidFill>
                <a:effectLst/>
                <a:latin typeface="+mn-lt"/>
                <a:ea typeface="+mn-ea"/>
                <a:cs typeface="+mn-cs"/>
              </a:rPr>
              <a:t>, projectmanager smart </a:t>
            </a:r>
            <a:r>
              <a:rPr lang="nl-BE" sz="1100" b="0" i="0" kern="1200" dirty="0" err="1" smtClean="0">
                <a:solidFill>
                  <a:schemeClr val="tx1"/>
                </a:solidFill>
                <a:effectLst/>
                <a:latin typeface="+mn-lt"/>
                <a:ea typeface="+mn-ea"/>
                <a:cs typeface="+mn-cs"/>
              </a:rPr>
              <a:t>cities</a:t>
            </a:r>
            <a:r>
              <a:rPr lang="nl-BE" sz="1100" b="0" i="0" kern="1200" dirty="0" smtClean="0">
                <a:solidFill>
                  <a:schemeClr val="tx1"/>
                </a:solidFill>
                <a:effectLst/>
                <a:latin typeface="+mn-lt"/>
                <a:ea typeface="+mn-ea"/>
                <a:cs typeface="+mn-cs"/>
              </a:rPr>
              <a:t> bij technologiefederatie </a:t>
            </a:r>
            <a:r>
              <a:rPr lang="nl-BE" sz="1100" b="0" i="0" kern="1200" dirty="0" err="1" smtClean="0">
                <a:solidFill>
                  <a:schemeClr val="tx1"/>
                </a:solidFill>
                <a:effectLst/>
                <a:latin typeface="+mn-lt"/>
                <a:ea typeface="+mn-ea"/>
                <a:cs typeface="+mn-cs"/>
              </a:rPr>
              <a:t>Agoria</a:t>
            </a:r>
            <a:r>
              <a:rPr lang="nl-BE" sz="1100" b="0" i="0" kern="1200" dirty="0" smtClean="0">
                <a:solidFill>
                  <a:schemeClr val="tx1"/>
                </a:solidFill>
                <a:effectLst/>
                <a:latin typeface="+mn-lt"/>
                <a:ea typeface="+mn-ea"/>
                <a:cs typeface="+mn-cs"/>
              </a:rPr>
              <a:t>. "Er moet een ecosysteem zijn, waarin de grote jongens zich bekommeren om de infrastructuur en de integratie van verschillende systemen, en </a:t>
            </a:r>
            <a:r>
              <a:rPr lang="nl-BE" sz="1100" b="0" i="0" kern="1200" dirty="0" err="1" smtClean="0">
                <a:solidFill>
                  <a:schemeClr val="tx1"/>
                </a:solidFill>
                <a:effectLst/>
                <a:latin typeface="+mn-lt"/>
                <a:ea typeface="+mn-ea"/>
                <a:cs typeface="+mn-cs"/>
              </a:rPr>
              <a:t>start-ups</a:t>
            </a:r>
            <a:r>
              <a:rPr lang="nl-BE" sz="1100" b="0" i="0" kern="1200" dirty="0" smtClean="0">
                <a:solidFill>
                  <a:schemeClr val="tx1"/>
                </a:solidFill>
                <a:effectLst/>
                <a:latin typeface="+mn-lt"/>
                <a:ea typeface="+mn-ea"/>
                <a:cs typeface="+mn-cs"/>
              </a:rPr>
              <a:t> daar vervolgens nieuwe diensten op bouwen. En dat is moeilijk om op te zetten: niet alleen moeten de informaticasystemen van alle Brusselse gemeenten met elkaar worden geïntegreerd, er zijn ook veel verschillende bedrijven bezig, die allemaal hun eigen filosofie op de slimme stad hebben. Die mentaliteit is nog erg moeilijk te doorbreken."</a:t>
            </a:r>
          </a:p>
          <a:p>
            <a:endParaRPr lang="nl-BE" dirty="0"/>
          </a:p>
        </p:txBody>
      </p:sp>
    </p:spTree>
    <p:extLst>
      <p:ext uri="{BB962C8B-B14F-4D97-AF65-F5344CB8AC3E}">
        <p14:creationId xmlns:p14="http://schemas.microsoft.com/office/powerpoint/2010/main" val="22044350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smtClean="0"/>
              <a:t>http://www.i-cleantechvlaanderen.be/e-mobility-cluster</a:t>
            </a:r>
          </a:p>
          <a:p>
            <a:endParaRPr lang="nl-BE" dirty="0"/>
          </a:p>
        </p:txBody>
      </p:sp>
    </p:spTree>
    <p:extLst>
      <p:ext uri="{BB962C8B-B14F-4D97-AF65-F5344CB8AC3E}">
        <p14:creationId xmlns:p14="http://schemas.microsoft.com/office/powerpoint/2010/main" val="25810532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sz="1100" b="0" i="0" kern="1200" dirty="0" smtClean="0">
                <a:solidFill>
                  <a:schemeClr val="tx1"/>
                </a:solidFill>
                <a:effectLst/>
                <a:latin typeface="+mn-lt"/>
                <a:ea typeface="+mn-ea"/>
                <a:cs typeface="+mn-cs"/>
              </a:rPr>
              <a:t>Vanuit de markt ontstond de behoefte om samen met de Belastingdienst duidelijkheid te scheppen over de wensen en eisen rond rittenregistraties. Naar aanleiding hiervan is met enkele vooraanstaande leveranciers en branchepartijen het normenkader en de auditfile ontwikkeld. Deze documenten zijn geaccordeerd en gepubliceerd door de Belastingdienst en vormen de basis voor het keurmerk. Een eis van de Belastingdienst is dat dit Keurmerk objectief en onafhankelijk is.</a:t>
            </a:r>
            <a:r>
              <a:rPr lang="nl-BE" dirty="0" smtClean="0"/>
              <a:t/>
            </a:r>
            <a:br>
              <a:rPr lang="nl-BE" dirty="0" smtClean="0"/>
            </a:br>
            <a:r>
              <a:rPr lang="nl-BE" dirty="0" smtClean="0"/>
              <a:t/>
            </a:r>
            <a:br>
              <a:rPr lang="nl-BE" dirty="0" smtClean="0"/>
            </a:br>
            <a:r>
              <a:rPr lang="nl-BE" sz="1100" b="0" i="0" kern="1200" dirty="0" smtClean="0">
                <a:solidFill>
                  <a:schemeClr val="tx1"/>
                </a:solidFill>
                <a:effectLst/>
                <a:latin typeface="+mn-lt"/>
                <a:ea typeface="+mn-ea"/>
                <a:cs typeface="+mn-cs"/>
              </a:rPr>
              <a:t>De </a:t>
            </a:r>
            <a:r>
              <a:rPr lang="nl-BE" sz="1100" b="0" i="0" kern="1200" dirty="0" smtClean="0">
                <a:solidFill>
                  <a:schemeClr val="tx1"/>
                </a:solidFill>
                <a:effectLst/>
                <a:latin typeface="+mn-lt"/>
                <a:ea typeface="+mn-ea"/>
                <a:cs typeface="+mn-cs"/>
                <a:hlinkClick r:id="rId3"/>
              </a:rPr>
              <a:t>Vereniging Zakelijke Rijders </a:t>
            </a:r>
            <a:r>
              <a:rPr lang="nl-BE" sz="1100" b="0" i="0" kern="1200" dirty="0" smtClean="0">
                <a:solidFill>
                  <a:schemeClr val="tx1"/>
                </a:solidFill>
                <a:effectLst/>
                <a:latin typeface="+mn-lt"/>
                <a:ea typeface="+mn-ea"/>
                <a:cs typeface="+mn-cs"/>
              </a:rPr>
              <a:t> (VZR) heeft samen met de </a:t>
            </a:r>
            <a:r>
              <a:rPr lang="nl-BE" sz="1100" b="0" i="0" kern="1200" dirty="0" smtClean="0">
                <a:solidFill>
                  <a:schemeClr val="tx1"/>
                </a:solidFill>
                <a:effectLst/>
                <a:latin typeface="+mn-lt"/>
                <a:ea typeface="+mn-ea"/>
                <a:cs typeface="+mn-cs"/>
                <a:hlinkClick r:id="rId4"/>
              </a:rPr>
              <a:t>Branchevereniging van Leveranciers Ritregistratiesystemen</a:t>
            </a:r>
            <a:r>
              <a:rPr lang="nl-BE" sz="1100" b="0" i="0" kern="1200" dirty="0" smtClean="0">
                <a:solidFill>
                  <a:schemeClr val="tx1"/>
                </a:solidFill>
                <a:effectLst/>
                <a:latin typeface="+mn-lt"/>
                <a:ea typeface="+mn-ea"/>
                <a:cs typeface="+mn-cs"/>
              </a:rPr>
              <a:t> (BVLR) en de </a:t>
            </a:r>
            <a:r>
              <a:rPr lang="nl-BE" sz="1100" b="0" i="0" kern="1200" dirty="0" smtClean="0">
                <a:solidFill>
                  <a:schemeClr val="tx1"/>
                </a:solidFill>
                <a:effectLst/>
                <a:latin typeface="+mn-lt"/>
                <a:ea typeface="+mn-ea"/>
                <a:cs typeface="+mn-cs"/>
                <a:hlinkClick r:id="rId5"/>
              </a:rPr>
              <a:t>RAI Vereniging</a:t>
            </a:r>
            <a:r>
              <a:rPr lang="nl-BE" sz="1100" b="0" i="0" kern="1200" dirty="0" smtClean="0">
                <a:solidFill>
                  <a:schemeClr val="tx1"/>
                </a:solidFill>
                <a:effectLst/>
                <a:latin typeface="+mn-lt"/>
                <a:ea typeface="+mn-ea"/>
                <a:cs typeface="+mn-cs"/>
              </a:rPr>
              <a:t> het initiatief genomen om het Keurmerk te gaan ontwikkelen. Ieder van deze partijen heeft ook het recht om een bestuurslid voor te dragen mits deze onafhankelijk is bevonden door de Raad van Toezicht.</a:t>
            </a:r>
            <a:r>
              <a:rPr lang="nl-BE" dirty="0" smtClean="0"/>
              <a:t/>
            </a:r>
            <a:br>
              <a:rPr lang="nl-BE" dirty="0" smtClean="0"/>
            </a:br>
            <a:r>
              <a:rPr lang="nl-BE" dirty="0" smtClean="0"/>
              <a:t/>
            </a:r>
            <a:br>
              <a:rPr lang="nl-BE" dirty="0" smtClean="0"/>
            </a:br>
            <a:r>
              <a:rPr lang="nl-BE" sz="1100" b="0" i="0" kern="1200" dirty="0" smtClean="0">
                <a:solidFill>
                  <a:schemeClr val="tx1"/>
                </a:solidFill>
                <a:effectLst/>
                <a:latin typeface="+mn-lt"/>
                <a:ea typeface="+mn-ea"/>
                <a:cs typeface="+mn-cs"/>
              </a:rPr>
              <a:t>Na het opstellen van het normenkader en het vaststellen van de eisen zijn alle leveranciers ingelicht. In eerste instantie hebben direct 25 leveranciers zich aangemeld om in aanmerking te komen voor het Keurmerk. De Stichting werd een feit en ook andere belangengroepen werden geïnformeerd en uitgenodigd deel te nemen aan de verschillende commissies en klankbordgroepen. De Stichting is formeel opgericht in augustus 2013.</a:t>
            </a:r>
            <a:endParaRPr lang="nl-BE" dirty="0"/>
          </a:p>
        </p:txBody>
      </p:sp>
    </p:spTree>
    <p:extLst>
      <p:ext uri="{BB962C8B-B14F-4D97-AF65-F5344CB8AC3E}">
        <p14:creationId xmlns:p14="http://schemas.microsoft.com/office/powerpoint/2010/main" val="8514771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nl-BE" b="1" dirty="0" smtClean="0"/>
              <a:t>Achtergrond</a:t>
            </a:r>
          </a:p>
          <a:p>
            <a:pPr marL="0" indent="0">
              <a:buFont typeface="Arial" panose="020B0604020202020204" pitchFamily="34" charset="0"/>
              <a:buNone/>
            </a:pPr>
            <a:endParaRPr lang="nl-BE" dirty="0" smtClean="0"/>
          </a:p>
          <a:p>
            <a:pPr marL="285750" indent="-285750">
              <a:buFont typeface="Arial" panose="020B0604020202020204" pitchFamily="34" charset="0"/>
              <a:buChar char="•"/>
            </a:pPr>
            <a:r>
              <a:rPr lang="nl-BE" dirty="0" smtClean="0"/>
              <a:t>Europa heeft zijn C-ITS verhaal, zeer knap maar ook complex, laat dit traject zijn gang gaan &amp; surf mee, gebruik standaarden </a:t>
            </a:r>
            <a:br>
              <a:rPr lang="nl-BE" dirty="0" smtClean="0"/>
            </a:br>
            <a:r>
              <a:rPr lang="nl-BE" dirty="0" smtClean="0"/>
              <a:t>(ambitieniveau niet optimaal </a:t>
            </a:r>
            <a:r>
              <a:rPr lang="nl-BE" dirty="0" err="1" smtClean="0"/>
              <a:t>owv</a:t>
            </a:r>
            <a:r>
              <a:rPr lang="nl-BE" dirty="0" smtClean="0"/>
              <a:t> ‘bepaalde OEM weerstanden’)</a:t>
            </a:r>
          </a:p>
          <a:p>
            <a:pPr marL="285750" indent="-285750">
              <a:buFont typeface="Arial" panose="020B0604020202020204" pitchFamily="34" charset="0"/>
              <a:buChar char="•"/>
            </a:pPr>
            <a:r>
              <a:rPr lang="nl-BE" dirty="0" smtClean="0"/>
              <a:t>Nederland lijkt sterke partner: innovatieve cultuur, aandacht voor verkeersveiligheid, sterke overheidsspelers, ervaring in uitdagingen dergelijk platform via Beter Benutten en ervaringen met ‘Anders betalen voor mobiliteit’ </a:t>
            </a:r>
            <a:br>
              <a:rPr lang="nl-BE" dirty="0" smtClean="0"/>
            </a:br>
            <a:r>
              <a:rPr lang="nl-BE" dirty="0" smtClean="0"/>
              <a:t>(SWOV, Rijkswaterstaat, Belastingdienst, TNO, … )</a:t>
            </a:r>
            <a:endParaRPr lang="nl-BE" dirty="0"/>
          </a:p>
        </p:txBody>
      </p:sp>
    </p:spTree>
    <p:extLst>
      <p:ext uri="{BB962C8B-B14F-4D97-AF65-F5344CB8AC3E}">
        <p14:creationId xmlns:p14="http://schemas.microsoft.com/office/powerpoint/2010/main" val="40420509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3" name="Shape 2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smtClean="0"/>
              <a:t>http://www.neweranewplan.com/</a:t>
            </a:r>
          </a:p>
          <a:p>
            <a:endParaRPr lang="nl-BE" dirty="0"/>
          </a:p>
        </p:txBody>
      </p:sp>
    </p:spTree>
    <p:extLst>
      <p:ext uri="{BB962C8B-B14F-4D97-AF65-F5344CB8AC3E}">
        <p14:creationId xmlns:p14="http://schemas.microsoft.com/office/powerpoint/2010/main" val="271197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err="1" smtClean="0"/>
              <a:t>DriveULU</a:t>
            </a:r>
            <a:endParaRPr lang="nl-BE" dirty="0"/>
          </a:p>
        </p:txBody>
      </p:sp>
    </p:spTree>
    <p:extLst>
      <p:ext uri="{BB962C8B-B14F-4D97-AF65-F5344CB8AC3E}">
        <p14:creationId xmlns:p14="http://schemas.microsoft.com/office/powerpoint/2010/main" val="32078357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26145210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419074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A weekend in </a:t>
            </a:r>
            <a:r>
              <a:rPr lang="nl-BE" dirty="0" err="1" smtClean="0"/>
              <a:t>Octobre</a:t>
            </a:r>
            <a:r>
              <a:rPr lang="nl-BE" dirty="0" smtClean="0"/>
              <a:t> 2016: </a:t>
            </a:r>
            <a:br>
              <a:rPr lang="nl-BE" dirty="0" smtClean="0"/>
            </a:br>
            <a:r>
              <a:rPr lang="nl-BE" dirty="0" smtClean="0"/>
              <a:t>BMW i8 </a:t>
            </a:r>
            <a:r>
              <a:rPr lang="nl-BE" dirty="0" err="1" smtClean="0"/>
              <a:t>after</a:t>
            </a:r>
            <a:r>
              <a:rPr lang="nl-BE" dirty="0" smtClean="0"/>
              <a:t> a </a:t>
            </a:r>
            <a:r>
              <a:rPr lang="nl-BE" dirty="0" err="1" smtClean="0"/>
              <a:t>fatal</a:t>
            </a:r>
            <a:r>
              <a:rPr lang="nl-BE" dirty="0" smtClean="0"/>
              <a:t> high speed crash in </a:t>
            </a:r>
            <a:r>
              <a:rPr lang="nl-BE" dirty="0" err="1" smtClean="0"/>
              <a:t>Antwerp</a:t>
            </a:r>
            <a:r>
              <a:rPr lang="nl-BE" dirty="0" smtClean="0"/>
              <a:t>…</a:t>
            </a:r>
          </a:p>
          <a:p>
            <a:endParaRPr lang="nl-BE" dirty="0"/>
          </a:p>
        </p:txBody>
      </p:sp>
    </p:spTree>
    <p:extLst>
      <p:ext uri="{BB962C8B-B14F-4D97-AF65-F5344CB8AC3E}">
        <p14:creationId xmlns:p14="http://schemas.microsoft.com/office/powerpoint/2010/main" val="27573967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smtClean="0"/>
              <a:t>https://www.automatic.com/pro/</a:t>
            </a:r>
            <a:endParaRPr lang="nl-BE" dirty="0"/>
          </a:p>
        </p:txBody>
      </p:sp>
    </p:spTree>
    <p:extLst>
      <p:ext uri="{BB962C8B-B14F-4D97-AF65-F5344CB8AC3E}">
        <p14:creationId xmlns:p14="http://schemas.microsoft.com/office/powerpoint/2010/main" val="28267575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https://buy.garmin.com/nl-BE/BE/p/545380</a:t>
            </a:r>
          </a:p>
          <a:p>
            <a:endParaRPr lang="nl-BE" dirty="0"/>
          </a:p>
        </p:txBody>
      </p:sp>
    </p:spTree>
    <p:extLst>
      <p:ext uri="{BB962C8B-B14F-4D97-AF65-F5344CB8AC3E}">
        <p14:creationId xmlns:p14="http://schemas.microsoft.com/office/powerpoint/2010/main" val="15447083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smtClean="0"/>
              <a:t>$ 500</a:t>
            </a:r>
            <a:endParaRPr lang="nl-BE" dirty="0"/>
          </a:p>
        </p:txBody>
      </p:sp>
    </p:spTree>
    <p:extLst>
      <p:ext uri="{BB962C8B-B14F-4D97-AF65-F5344CB8AC3E}">
        <p14:creationId xmlns:p14="http://schemas.microsoft.com/office/powerpoint/2010/main" val="29810359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smtClean="0"/>
              <a:t>https://appcenter.bosch.com/details/-/app/myDriveAssist</a:t>
            </a:r>
          </a:p>
          <a:p>
            <a:endParaRPr lang="nl-BE" dirty="0"/>
          </a:p>
        </p:txBody>
      </p:sp>
    </p:spTree>
    <p:extLst>
      <p:ext uri="{BB962C8B-B14F-4D97-AF65-F5344CB8AC3E}">
        <p14:creationId xmlns:p14="http://schemas.microsoft.com/office/powerpoint/2010/main" val="12186619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smtClean="0"/>
              <a:t>http://www.nvidia.com/object/ai-copilot.html</a:t>
            </a:r>
            <a:endParaRPr lang="nl-BE" dirty="0"/>
          </a:p>
        </p:txBody>
      </p:sp>
    </p:spTree>
    <p:extLst>
      <p:ext uri="{BB962C8B-B14F-4D97-AF65-F5344CB8AC3E}">
        <p14:creationId xmlns:p14="http://schemas.microsoft.com/office/powerpoint/2010/main" val="39855726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http://www.nvidia.com/object/ces-2017.html</a:t>
            </a:r>
            <a:endParaRPr lang="nl-BE" dirty="0"/>
          </a:p>
        </p:txBody>
      </p:sp>
    </p:spTree>
    <p:extLst>
      <p:ext uri="{BB962C8B-B14F-4D97-AF65-F5344CB8AC3E}">
        <p14:creationId xmlns:p14="http://schemas.microsoft.com/office/powerpoint/2010/main" val="34426128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smtClean="0"/>
              <a:t>https://blogs.nvidia.com/blog/2017/08/04/netradyne/</a:t>
            </a:r>
          </a:p>
          <a:p>
            <a:endParaRPr lang="nl-BE" dirty="0"/>
          </a:p>
        </p:txBody>
      </p:sp>
    </p:spTree>
    <p:extLst>
      <p:ext uri="{BB962C8B-B14F-4D97-AF65-F5344CB8AC3E}">
        <p14:creationId xmlns:p14="http://schemas.microsoft.com/office/powerpoint/2010/main" val="20590923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kern="1200" smtClean="0">
                <a:solidFill>
                  <a:schemeClr val="tx1"/>
                </a:solidFill>
                <a:effectLst/>
                <a:latin typeface="+mn-lt"/>
                <a:ea typeface="+mn-ea"/>
                <a:cs typeface="+mn-cs"/>
              </a:rPr>
              <a:t>At </a:t>
            </a:r>
            <a:r>
              <a:rPr lang="en-US" sz="1100" b="0" i="0" kern="1200" dirty="0" smtClean="0">
                <a:solidFill>
                  <a:schemeClr val="tx1"/>
                </a:solidFill>
                <a:effectLst/>
                <a:latin typeface="+mn-lt"/>
                <a:ea typeface="+mn-ea"/>
                <a:cs typeface="+mn-cs"/>
              </a:rPr>
              <a:t>G&amp;P Trucking, we use driver-facing cameras as part of a complete video-based safety program. And, I’m glad we do.</a:t>
            </a:r>
          </a:p>
          <a:p>
            <a:r>
              <a:rPr lang="en-US" sz="1100" b="0" i="0" kern="1200" dirty="0" smtClean="0">
                <a:solidFill>
                  <a:schemeClr val="tx1"/>
                </a:solidFill>
                <a:effectLst/>
                <a:latin typeface="+mn-lt"/>
                <a:ea typeface="+mn-ea"/>
                <a:cs typeface="+mn-cs"/>
              </a:rPr>
              <a:t>I know this can be a controversial topic, but let’s get to the bottom of why we leverage video-based safety technology. It makes our fleet safer. Plain and simple. Vehicles don’t cause accidents, people do. So, the only way to make fleets safer is to make drivers safer by coaching drivers into better driving skills.</a:t>
            </a:r>
          </a:p>
          <a:p>
            <a:r>
              <a:rPr lang="en-US" sz="1100" b="0" i="0" kern="1200" dirty="0" smtClean="0">
                <a:solidFill>
                  <a:schemeClr val="tx1"/>
                </a:solidFill>
                <a:effectLst/>
                <a:latin typeface="+mn-lt"/>
                <a:ea typeface="+mn-ea"/>
                <a:cs typeface="+mn-cs"/>
              </a:rPr>
              <a:t>More and more fleets are recognizing the value of video safety in significantly reducing risk, avoiding collisions before they occur and exonerating drivers when they are not at fault. Yet, some fleet managers hesitate to use driver-facing event recorders due to perceived driver resistance, most commonly rooted in misperceptions of privacy issues or mistrust.</a:t>
            </a:r>
          </a:p>
          <a:p>
            <a:r>
              <a:rPr lang="en-US" sz="1100" b="0" i="0" kern="1200" dirty="0" smtClean="0">
                <a:solidFill>
                  <a:schemeClr val="tx1"/>
                </a:solidFill>
                <a:effectLst/>
                <a:latin typeface="+mn-lt"/>
                <a:ea typeface="+mn-ea"/>
                <a:cs typeface="+mn-cs"/>
              </a:rPr>
              <a:t>To successfully implement a video-based safety program and reap the most value from driver-facing video event recorders, there are four key issues to keep in mind:</a:t>
            </a:r>
          </a:p>
          <a:p>
            <a:r>
              <a:rPr lang="en-US" sz="1100" b="0" i="0" u="sng" kern="1200" dirty="0" smtClean="0">
                <a:solidFill>
                  <a:schemeClr val="tx1"/>
                </a:solidFill>
                <a:effectLst/>
                <a:latin typeface="+mn-lt"/>
                <a:ea typeface="+mn-ea"/>
                <a:cs typeface="+mn-cs"/>
              </a:rPr>
              <a:t>Communication</a:t>
            </a:r>
            <a:r>
              <a:rPr lang="en-US" sz="1100" b="0" i="0" kern="1200" dirty="0" smtClean="0">
                <a:solidFill>
                  <a:schemeClr val="tx1"/>
                </a:solidFill>
                <a:effectLst/>
                <a:latin typeface="+mn-lt"/>
                <a:ea typeface="+mn-ea"/>
                <a:cs typeface="+mn-cs"/>
              </a:rPr>
              <a:t> – When we started thinking about event recorders, we ensured driver communication was top of mind. We made sure our drivers understood exactly how the system worked – and how it works to their benefit.</a:t>
            </a:r>
          </a:p>
          <a:p>
            <a:r>
              <a:rPr lang="en-US" sz="1100" b="0" i="0" u="sng" kern="1200" dirty="0" smtClean="0">
                <a:solidFill>
                  <a:schemeClr val="tx1"/>
                </a:solidFill>
                <a:effectLst/>
                <a:latin typeface="+mn-lt"/>
                <a:ea typeface="+mn-ea"/>
                <a:cs typeface="+mn-cs"/>
              </a:rPr>
              <a:t>Tip:</a:t>
            </a:r>
            <a:r>
              <a:rPr lang="en-US" sz="1100" b="0" i="0" kern="1200" dirty="0" smtClean="0">
                <a:solidFill>
                  <a:schemeClr val="tx1"/>
                </a:solidFill>
                <a:effectLst/>
                <a:latin typeface="+mn-lt"/>
                <a:ea typeface="+mn-ea"/>
                <a:cs typeface="+mn-cs"/>
              </a:rPr>
              <a:t> Early, frequent and thorough communication with your drivers about how the system can make them safer and exonerate them will lead to a smooth rollout and across-the-board driver acceptance.</a:t>
            </a:r>
          </a:p>
          <a:p>
            <a:r>
              <a:rPr lang="en-US" sz="1100" b="0" i="0" u="sng" kern="1200" dirty="0" smtClean="0">
                <a:solidFill>
                  <a:schemeClr val="tx1"/>
                </a:solidFill>
                <a:effectLst/>
                <a:latin typeface="+mn-lt"/>
                <a:ea typeface="+mn-ea"/>
                <a:cs typeface="+mn-cs"/>
              </a:rPr>
              <a:t>Exoneration</a:t>
            </a:r>
            <a:r>
              <a:rPr lang="en-US" sz="1100" b="0" i="0" kern="1200" dirty="0" smtClean="0">
                <a:solidFill>
                  <a:schemeClr val="tx1"/>
                </a:solidFill>
                <a:effectLst/>
                <a:latin typeface="+mn-lt"/>
                <a:ea typeface="+mn-ea"/>
                <a:cs typeface="+mn-cs"/>
              </a:rPr>
              <a:t> – There’s no better way to know exactly what happened than with video. And, any driver who has been exonerated with video can quickly become your biggest advocate.</a:t>
            </a:r>
          </a:p>
          <a:p>
            <a:r>
              <a:rPr lang="en-US" sz="1100" b="0" i="0" u="sng" kern="1200" dirty="0" smtClean="0">
                <a:solidFill>
                  <a:schemeClr val="tx1"/>
                </a:solidFill>
                <a:effectLst/>
                <a:latin typeface="+mn-lt"/>
                <a:ea typeface="+mn-ea"/>
                <a:cs typeface="+mn-cs"/>
              </a:rPr>
              <a:t>Tip:</a:t>
            </a:r>
            <a:r>
              <a:rPr lang="en-US" sz="1100" b="0" i="0" kern="1200" dirty="0" smtClean="0">
                <a:solidFill>
                  <a:schemeClr val="tx1"/>
                </a:solidFill>
                <a:effectLst/>
                <a:latin typeface="+mn-lt"/>
                <a:ea typeface="+mn-ea"/>
                <a:cs typeface="+mn-cs"/>
              </a:rPr>
              <a:t> Explain to your drivers how to use video when they’re involved in a collision – offloading it to his or her mobile device within minutes of the event to show to law enforcement. Everyone will know exactly what happened and why, and they will be able to get on the road again quicker and keep their driving records clean.</a:t>
            </a:r>
          </a:p>
          <a:p>
            <a:r>
              <a:rPr lang="en-US" sz="1100" b="0" i="0" u="sng" kern="1200" dirty="0" smtClean="0">
                <a:solidFill>
                  <a:schemeClr val="tx1"/>
                </a:solidFill>
                <a:effectLst/>
                <a:latin typeface="+mn-lt"/>
                <a:ea typeface="+mn-ea"/>
                <a:cs typeface="+mn-cs"/>
              </a:rPr>
              <a:t>Complete picture</a:t>
            </a:r>
            <a:r>
              <a:rPr lang="en-US" sz="1100" b="0" i="0" kern="1200" dirty="0" smtClean="0">
                <a:solidFill>
                  <a:schemeClr val="tx1"/>
                </a:solidFill>
                <a:effectLst/>
                <a:latin typeface="+mn-lt"/>
                <a:ea typeface="+mn-ea"/>
                <a:cs typeface="+mn-cs"/>
              </a:rPr>
              <a:t> – Some say “road-facing video is good enough.” Although it’s better than nothing, it’s impossible to determine why an event occurred without driver-facing event recorders. Driver-facing video is the only way to capture and eliminate distracted driving – a top driver of collisions.</a:t>
            </a:r>
          </a:p>
          <a:p>
            <a:r>
              <a:rPr lang="en-US" sz="1100" b="0" i="0" u="sng" kern="1200" dirty="0" smtClean="0">
                <a:solidFill>
                  <a:schemeClr val="tx1"/>
                </a:solidFill>
                <a:effectLst/>
                <a:latin typeface="+mn-lt"/>
                <a:ea typeface="+mn-ea"/>
                <a:cs typeface="+mn-cs"/>
              </a:rPr>
              <a:t>Tip:</a:t>
            </a:r>
            <a:r>
              <a:rPr lang="en-US" sz="1100" b="0" i="0" kern="1200" dirty="0" smtClean="0">
                <a:solidFill>
                  <a:schemeClr val="tx1"/>
                </a:solidFill>
                <a:effectLst/>
                <a:latin typeface="+mn-lt"/>
                <a:ea typeface="+mn-ea"/>
                <a:cs typeface="+mn-cs"/>
              </a:rPr>
              <a:t> Use the data provided by driver-facing recorders to tailor training and coaching sessions for each driver. Focus on the skills and habits that need development and on those that will reduce your drivers’ risk.</a:t>
            </a:r>
          </a:p>
          <a:p>
            <a:r>
              <a:rPr lang="en-US" sz="1100" b="0" i="0" u="sng" kern="1200" dirty="0" smtClean="0">
                <a:solidFill>
                  <a:schemeClr val="tx1"/>
                </a:solidFill>
                <a:effectLst/>
                <a:latin typeface="+mn-lt"/>
                <a:ea typeface="+mn-ea"/>
                <a:cs typeface="+mn-cs"/>
              </a:rPr>
              <a:t>Reward &amp; Recognition</a:t>
            </a:r>
            <a:r>
              <a:rPr lang="en-US" sz="1100" b="0" i="0" kern="1200" dirty="0" smtClean="0">
                <a:solidFill>
                  <a:schemeClr val="tx1"/>
                </a:solidFill>
                <a:effectLst/>
                <a:latin typeface="+mn-lt"/>
                <a:ea typeface="+mn-ea"/>
                <a:cs typeface="+mn-cs"/>
              </a:rPr>
              <a:t> – Having consistent, verifiable, unbiased information can help you reward your drivers for good performance. Drivers are professionals who take pride in their work. Give them the information and tools to improve and they will. Then recognize and reward those who get better.</a:t>
            </a:r>
          </a:p>
          <a:p>
            <a:r>
              <a:rPr lang="en-US" sz="1100" b="0" i="0" u="sng" kern="1200" dirty="0" smtClean="0">
                <a:solidFill>
                  <a:schemeClr val="tx1"/>
                </a:solidFill>
                <a:effectLst/>
                <a:latin typeface="+mn-lt"/>
                <a:ea typeface="+mn-ea"/>
                <a:cs typeface="+mn-cs"/>
              </a:rPr>
              <a:t>Tip:</a:t>
            </a:r>
            <a:r>
              <a:rPr lang="en-US" sz="1100" b="0" i="0" kern="1200" dirty="0" smtClean="0">
                <a:solidFill>
                  <a:schemeClr val="tx1"/>
                </a:solidFill>
                <a:effectLst/>
                <a:latin typeface="+mn-lt"/>
                <a:ea typeface="+mn-ea"/>
                <a:cs typeface="+mn-cs"/>
              </a:rPr>
              <a:t>  Build a reward program based on each driver’s unique safety score. Rewards can be given for consistently good performance and for significant improvements. This creates a positive culture focused on safety.</a:t>
            </a:r>
          </a:p>
          <a:p>
            <a:r>
              <a:rPr lang="en-US" sz="1100" b="0" i="0" kern="1200" dirty="0" smtClean="0">
                <a:solidFill>
                  <a:schemeClr val="tx1"/>
                </a:solidFill>
                <a:effectLst/>
                <a:latin typeface="+mn-lt"/>
                <a:ea typeface="+mn-ea"/>
                <a:cs typeface="+mn-cs"/>
              </a:rPr>
              <a:t>If you’re not using video safety, you should. And if you aren’t using driver-facing video, you must. There is no better way to protect your drivers and your fleet.</a:t>
            </a:r>
          </a:p>
          <a:p>
            <a:r>
              <a:rPr lang="en-US" sz="1100" b="0" i="0" kern="1200" dirty="0" smtClean="0">
                <a:solidFill>
                  <a:schemeClr val="tx1"/>
                </a:solidFill>
                <a:effectLst/>
                <a:latin typeface="+mn-lt"/>
                <a:ea typeface="+mn-ea"/>
                <a:cs typeface="+mn-cs"/>
              </a:rPr>
              <a:t>Want to hear more from John and how G&amp;P leverages video safety? </a:t>
            </a:r>
            <a:r>
              <a:rPr lang="en-US" sz="1100" b="0" i="0" u="none" strike="noStrike" kern="1200" dirty="0" smtClean="0">
                <a:solidFill>
                  <a:schemeClr val="tx1"/>
                </a:solidFill>
                <a:effectLst/>
                <a:latin typeface="+mn-lt"/>
                <a:ea typeface="+mn-ea"/>
                <a:cs typeface="+mn-cs"/>
                <a:hlinkClick r:id="rId3"/>
              </a:rPr>
              <a:t>Watch his on-demand webinar</a:t>
            </a:r>
            <a:r>
              <a:rPr lang="en-US" sz="1100" b="0" i="0" kern="1200" dirty="0" smtClean="0">
                <a:solidFill>
                  <a:schemeClr val="tx1"/>
                </a:solidFill>
                <a:effectLst/>
                <a:latin typeface="+mn-lt"/>
                <a:ea typeface="+mn-ea"/>
                <a:cs typeface="+mn-cs"/>
              </a:rPr>
              <a:t>.</a:t>
            </a:r>
          </a:p>
          <a:p>
            <a:endParaRPr lang="nl-BE" dirty="0"/>
          </a:p>
        </p:txBody>
      </p:sp>
    </p:spTree>
    <p:extLst>
      <p:ext uri="{BB962C8B-B14F-4D97-AF65-F5344CB8AC3E}">
        <p14:creationId xmlns:p14="http://schemas.microsoft.com/office/powerpoint/2010/main" val="28519922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smtClean="0"/>
              <a:t>http://www.innov-plus.com/fr/toucango/</a:t>
            </a:r>
            <a:endParaRPr lang="nl-BE" dirty="0"/>
          </a:p>
        </p:txBody>
      </p:sp>
    </p:spTree>
    <p:extLst>
      <p:ext uri="{BB962C8B-B14F-4D97-AF65-F5344CB8AC3E}">
        <p14:creationId xmlns:p14="http://schemas.microsoft.com/office/powerpoint/2010/main" val="37790881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smtClean="0"/>
              <a:t>http://www.ecodriver-project.eu/</a:t>
            </a:r>
            <a:endParaRPr lang="nl-BE" dirty="0"/>
          </a:p>
        </p:txBody>
      </p:sp>
    </p:spTree>
    <p:extLst>
      <p:ext uri="{BB962C8B-B14F-4D97-AF65-F5344CB8AC3E}">
        <p14:creationId xmlns:p14="http://schemas.microsoft.com/office/powerpoint/2010/main" val="2906034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spcAft>
                <a:spcPts val="1600"/>
              </a:spcAft>
              <a:buNone/>
            </a:pPr>
            <a:r>
              <a:rPr lang="en-GB" sz="1200">
                <a:solidFill>
                  <a:srgbClr val="666666"/>
                </a:solidFill>
                <a:highlight>
                  <a:srgbClr val="FFFFFF"/>
                </a:highlight>
              </a:rPr>
              <a:t>Probably the most advanced car of the moment</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119518633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1195186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sz="1100" dirty="0" smtClean="0"/>
              <a:t>Meer een meer gemeenten slaan een noodkreet.</a:t>
            </a:r>
          </a:p>
          <a:p>
            <a:r>
              <a:rPr lang="nl-BE" sz="1100" dirty="0" smtClean="0"/>
              <a:t>Dynamische routeplanners ‘à la </a:t>
            </a:r>
            <a:r>
              <a:rPr lang="nl-BE" sz="1100" dirty="0" err="1" smtClean="0"/>
              <a:t>Waze</a:t>
            </a:r>
            <a:r>
              <a:rPr lang="nl-BE" sz="1100" dirty="0" smtClean="0"/>
              <a:t>’ leiden het verkeer vaak dwars door woonkernen</a:t>
            </a:r>
            <a:r>
              <a:rPr lang="nl-BE" sz="1100" baseline="0" dirty="0" smtClean="0"/>
              <a:t> of via </a:t>
            </a:r>
            <a:r>
              <a:rPr lang="nl-BE" sz="1100" dirty="0" smtClean="0"/>
              <a:t>populaire</a:t>
            </a:r>
            <a:r>
              <a:rPr lang="nl-BE" sz="1100" baseline="0" dirty="0" smtClean="0"/>
              <a:t> fietsroutes.</a:t>
            </a:r>
            <a:br>
              <a:rPr lang="nl-BE" sz="1100" baseline="0" dirty="0" smtClean="0"/>
            </a:br>
            <a:r>
              <a:rPr lang="nl-BE" sz="1100" baseline="0" dirty="0" smtClean="0"/>
              <a:t>Ook </a:t>
            </a:r>
            <a:r>
              <a:rPr lang="nl-BE" sz="1100" dirty="0" smtClean="0"/>
              <a:t>waarschuwen ze voor flitslocaties en geven zo het signaal dat elders te snel rijden </a:t>
            </a:r>
            <a:r>
              <a:rPr lang="nl-BE" sz="1100" baseline="0" dirty="0" smtClean="0"/>
              <a:t>OK is.</a:t>
            </a:r>
          </a:p>
          <a:p>
            <a:r>
              <a:rPr lang="nl-BE" sz="1100" baseline="0" dirty="0" smtClean="0"/>
              <a:t/>
            </a:r>
            <a:br>
              <a:rPr lang="nl-BE" sz="1100" baseline="0" dirty="0" smtClean="0"/>
            </a:br>
            <a:r>
              <a:rPr lang="nl-BE" sz="1100" baseline="0" dirty="0" smtClean="0"/>
              <a:t>Het resultaat van deze ‘</a:t>
            </a:r>
            <a:r>
              <a:rPr lang="nl-BE" sz="1100" baseline="0" dirty="0" err="1" smtClean="0"/>
              <a:t>connected</a:t>
            </a:r>
            <a:r>
              <a:rPr lang="nl-BE" sz="1100" baseline="0" dirty="0" smtClean="0"/>
              <a:t> </a:t>
            </a:r>
            <a:r>
              <a:rPr lang="nl-BE" sz="1100" baseline="0" dirty="0" err="1" smtClean="0"/>
              <a:t>car</a:t>
            </a:r>
            <a:r>
              <a:rPr lang="nl-BE" sz="1100" baseline="0" dirty="0" smtClean="0"/>
              <a:t>’ oplossingen is net het omgekeerde van wat we willen: </a:t>
            </a:r>
            <a:br>
              <a:rPr lang="nl-BE" sz="1100" baseline="0" dirty="0" smtClean="0"/>
            </a:br>
            <a:r>
              <a:rPr lang="nl-BE" sz="1100" baseline="0" dirty="0" smtClean="0"/>
              <a:t>1) maximale ontvlechting van het gemotoriseerd en actief verkeer </a:t>
            </a:r>
            <a:br>
              <a:rPr lang="nl-BE" sz="1100" baseline="0" dirty="0" smtClean="0"/>
            </a:br>
            <a:r>
              <a:rPr lang="nl-BE" sz="1100" baseline="0" dirty="0" smtClean="0"/>
              <a:t>2) verkeer aan lage snelheid waar dit niet anders kan</a:t>
            </a:r>
          </a:p>
          <a:p>
            <a:endParaRPr lang="nl-BE" sz="1100" b="1" i="0" kern="1200" dirty="0" smtClean="0">
              <a:solidFill>
                <a:schemeClr val="tx1"/>
              </a:solidFill>
              <a:effectLst/>
              <a:latin typeface="+mn-lt"/>
              <a:ea typeface="+mn-ea"/>
              <a:cs typeface="+mn-cs"/>
            </a:endParaRPr>
          </a:p>
          <a:p>
            <a:r>
              <a:rPr lang="nl-BE" sz="1100" b="0" i="0" kern="1200" dirty="0" smtClean="0">
                <a:solidFill>
                  <a:schemeClr val="tx1"/>
                </a:solidFill>
                <a:effectLst/>
                <a:latin typeface="+mn-lt"/>
                <a:ea typeface="+mn-ea"/>
                <a:cs typeface="+mn-cs"/>
              </a:rPr>
              <a:t>We dreigen zo</a:t>
            </a:r>
            <a:r>
              <a:rPr lang="nl-BE" sz="1100" b="0" i="0" kern="1200" baseline="0" dirty="0" smtClean="0">
                <a:solidFill>
                  <a:schemeClr val="tx1"/>
                </a:solidFill>
                <a:effectLst/>
                <a:latin typeface="+mn-lt"/>
                <a:ea typeface="+mn-ea"/>
                <a:cs typeface="+mn-cs"/>
              </a:rPr>
              <a:t> in een negatieve spiraal terecht te komen:</a:t>
            </a:r>
          </a:p>
          <a:p>
            <a:r>
              <a:rPr lang="nl-BE" sz="1100" b="0" i="0" kern="1200" dirty="0" smtClean="0">
                <a:solidFill>
                  <a:schemeClr val="tx1"/>
                </a:solidFill>
                <a:effectLst/>
                <a:latin typeface="+mn-lt"/>
                <a:ea typeface="+mn-ea"/>
                <a:cs typeface="+mn-cs"/>
              </a:rPr>
              <a:t>Het wordt te gevaarlijk voor fietsers en voetgangers waardoor zij opnieuw de auto nemen. Enz.</a:t>
            </a:r>
          </a:p>
          <a:p>
            <a:r>
              <a:rPr lang="nl-BE" sz="1100" b="0" i="0" kern="1200" dirty="0" smtClean="0">
                <a:solidFill>
                  <a:schemeClr val="tx1"/>
                </a:solidFill>
                <a:effectLst/>
                <a:latin typeface="+mn-lt"/>
                <a:ea typeface="+mn-ea"/>
                <a:cs typeface="+mn-cs"/>
              </a:rPr>
              <a:t/>
            </a:r>
            <a:br>
              <a:rPr lang="nl-BE" sz="1100" b="0" i="0" kern="1200" dirty="0" smtClean="0">
                <a:solidFill>
                  <a:schemeClr val="tx1"/>
                </a:solidFill>
                <a:effectLst/>
                <a:latin typeface="+mn-lt"/>
                <a:ea typeface="+mn-ea"/>
                <a:cs typeface="+mn-cs"/>
              </a:rPr>
            </a:br>
            <a:r>
              <a:rPr lang="nl-BE" sz="1100" b="0" i="0" kern="1200" baseline="0" dirty="0" smtClean="0">
                <a:solidFill>
                  <a:schemeClr val="tx1"/>
                </a:solidFill>
                <a:effectLst/>
                <a:latin typeface="+mn-lt"/>
                <a:ea typeface="+mn-ea"/>
                <a:cs typeface="+mn-cs"/>
              </a:rPr>
              <a:t>Hoe proberen lokale overheden hier NU iets aan te doen?</a:t>
            </a:r>
            <a:endParaRPr lang="nl-BE" sz="1100" b="0" i="0" kern="1200" dirty="0" smtClean="0">
              <a:solidFill>
                <a:schemeClr val="tx1"/>
              </a:solidFill>
              <a:effectLst/>
              <a:latin typeface="+mn-lt"/>
              <a:ea typeface="+mn-ea"/>
              <a:cs typeface="+mn-cs"/>
            </a:endParaRPr>
          </a:p>
          <a:p>
            <a:endParaRPr lang="nl-BE" sz="1100" b="0" i="0" kern="1200" dirty="0" smtClean="0">
              <a:solidFill>
                <a:schemeClr val="tx1"/>
              </a:solidFill>
              <a:effectLst/>
              <a:latin typeface="+mn-lt"/>
              <a:ea typeface="+mn-ea"/>
              <a:cs typeface="+mn-cs"/>
            </a:endParaRPr>
          </a:p>
          <a:p>
            <a:endParaRPr lang="nl-BE" sz="1100" b="1" i="0" kern="1200" dirty="0" smtClean="0">
              <a:solidFill>
                <a:schemeClr val="tx1"/>
              </a:solidFill>
              <a:effectLst/>
              <a:latin typeface="+mn-lt"/>
              <a:ea typeface="+mn-ea"/>
              <a:cs typeface="+mn-cs"/>
            </a:endParaRPr>
          </a:p>
          <a:p>
            <a:r>
              <a:rPr lang="nl-BE" sz="1100" b="1" i="0" kern="1200" dirty="0" smtClean="0">
                <a:solidFill>
                  <a:schemeClr val="tx1"/>
                </a:solidFill>
                <a:effectLst/>
                <a:latin typeface="+mn-lt"/>
                <a:ea typeface="+mn-ea"/>
                <a:cs typeface="+mn-cs"/>
              </a:rPr>
              <a:t>Achtergrond</a:t>
            </a:r>
          </a:p>
          <a:p>
            <a:r>
              <a:rPr lang="nl-BE" sz="1100" b="1" i="0" kern="1200" dirty="0" smtClean="0">
                <a:solidFill>
                  <a:schemeClr val="tx1"/>
                </a:solidFill>
                <a:effectLst/>
                <a:latin typeface="+mn-lt"/>
                <a:ea typeface="+mn-ea"/>
                <a:cs typeface="+mn-cs"/>
              </a:rPr>
              <a:t>-----</a:t>
            </a:r>
          </a:p>
          <a:p>
            <a:r>
              <a:rPr lang="nl-BE" sz="1100" b="0" i="0" kern="1200" dirty="0" smtClean="0">
                <a:solidFill>
                  <a:schemeClr val="tx1"/>
                </a:solidFill>
                <a:effectLst/>
                <a:latin typeface="+mn-lt"/>
                <a:ea typeface="+mn-ea"/>
                <a:cs typeface="+mn-cs"/>
              </a:rPr>
              <a:t>https://nieuws.vtm.be/binnenland/agressief-sluipverkeer-moet-stoppen</a:t>
            </a:r>
          </a:p>
          <a:p>
            <a:endParaRPr lang="nl-BE" sz="1100" b="1" i="0" kern="1200" dirty="0" smtClean="0">
              <a:solidFill>
                <a:schemeClr val="tx1"/>
              </a:solidFill>
              <a:effectLst/>
              <a:latin typeface="+mn-lt"/>
              <a:ea typeface="+mn-ea"/>
              <a:cs typeface="+mn-cs"/>
            </a:endParaRPr>
          </a:p>
          <a:p>
            <a:r>
              <a:rPr lang="nl-BE" sz="1100" b="1" i="0" kern="1200" dirty="0" smtClean="0">
                <a:solidFill>
                  <a:schemeClr val="tx1"/>
                </a:solidFill>
                <a:effectLst/>
                <a:latin typeface="+mn-lt"/>
                <a:ea typeface="+mn-ea"/>
                <a:cs typeface="+mn-cs"/>
              </a:rPr>
              <a:t>De Vlaamse steden en gemeenten zijn niet te spreken over het toenemende sluipverkeer. Uit cijfers van </a:t>
            </a:r>
            <a:r>
              <a:rPr lang="nl-BE" sz="1100" b="1" i="0" kern="1200" dirty="0" err="1" smtClean="0">
                <a:solidFill>
                  <a:schemeClr val="tx1"/>
                </a:solidFill>
                <a:effectLst/>
                <a:latin typeface="+mn-lt"/>
                <a:ea typeface="+mn-ea"/>
                <a:cs typeface="+mn-cs"/>
              </a:rPr>
              <a:t>Touring</a:t>
            </a:r>
            <a:r>
              <a:rPr lang="nl-BE" sz="1100" b="1" i="0" kern="1200" dirty="0" smtClean="0">
                <a:solidFill>
                  <a:schemeClr val="tx1"/>
                </a:solidFill>
                <a:effectLst/>
                <a:latin typeface="+mn-lt"/>
                <a:ea typeface="+mn-ea"/>
                <a:cs typeface="+mn-cs"/>
              </a:rPr>
              <a:t> blijkt dat 4 op de 10 bestuurders sluipwegen gebruiken van en naar het werk, maar dat gaat ten koste van lokale bevolking. “Bestuurders die sluipwegen gebruiken hebben geen respect, rijden veel te snel en zijn een gevaar voor de zwakke weggebruikers”, zegt Walter De Donder, burgemeester van Affligem. "Bovendien kan onze infrastructuur dat verkeer niet aan, huizen beginnen er zelfs door te scheuren."</a:t>
            </a:r>
            <a:endParaRPr lang="nl-BE" sz="1100" b="0" i="0" kern="1200" dirty="0" smtClean="0">
              <a:solidFill>
                <a:schemeClr val="tx1"/>
              </a:solidFill>
              <a:effectLst/>
              <a:latin typeface="+mn-lt"/>
              <a:ea typeface="+mn-ea"/>
              <a:cs typeface="+mn-cs"/>
            </a:endParaRPr>
          </a:p>
          <a:p>
            <a:r>
              <a:rPr lang="nl-BE" sz="1100" b="0" i="0" kern="1200" dirty="0" smtClean="0">
                <a:solidFill>
                  <a:schemeClr val="tx1"/>
                </a:solidFill>
                <a:effectLst/>
                <a:latin typeface="+mn-lt"/>
                <a:ea typeface="+mn-ea"/>
                <a:cs typeface="+mn-cs"/>
              </a:rPr>
              <a:t>De hoofdwegen lopen vol en dus kiezen meer en meer pendelaars - vaak met de hulp van de apps zoals </a:t>
            </a:r>
            <a:r>
              <a:rPr lang="nl-BE" sz="1100" b="0" i="0" kern="1200" dirty="0" err="1" smtClean="0">
                <a:solidFill>
                  <a:schemeClr val="tx1"/>
                </a:solidFill>
                <a:effectLst/>
                <a:latin typeface="+mn-lt"/>
                <a:ea typeface="+mn-ea"/>
                <a:cs typeface="+mn-cs"/>
              </a:rPr>
              <a:t>Waze</a:t>
            </a:r>
            <a:r>
              <a:rPr lang="nl-BE" sz="1100" b="0" i="0" kern="1200" dirty="0" smtClean="0">
                <a:solidFill>
                  <a:schemeClr val="tx1"/>
                </a:solidFill>
                <a:effectLst/>
                <a:latin typeface="+mn-lt"/>
                <a:ea typeface="+mn-ea"/>
                <a:cs typeface="+mn-cs"/>
              </a:rPr>
              <a:t> - voor de kleine straatjes, woonwijken en binnenwegen om de hoofdstad te bereiken. Handig voor de bestuurders om files te ontwijken, maar een echt probleem voor de woonwijken en dorpskernen die dagelijks al dat extra verkeer moeten slikken.</a:t>
            </a:r>
          </a:p>
          <a:p>
            <a:r>
              <a:rPr lang="nl-BE" sz="1100" b="1" i="0" kern="1200" dirty="0" smtClean="0">
                <a:solidFill>
                  <a:schemeClr val="tx1"/>
                </a:solidFill>
                <a:effectLst/>
                <a:latin typeface="+mn-lt"/>
                <a:ea typeface="+mn-ea"/>
                <a:cs typeface="+mn-cs"/>
              </a:rPr>
              <a:t>Verkeersagressie</a:t>
            </a:r>
            <a:r>
              <a:rPr lang="nl-BE" sz="1100" b="0" i="0" kern="1200" dirty="0" smtClean="0">
                <a:solidFill>
                  <a:schemeClr val="tx1"/>
                </a:solidFill>
                <a:effectLst/>
                <a:latin typeface="+mn-lt"/>
                <a:ea typeface="+mn-ea"/>
                <a:cs typeface="+mn-cs"/>
              </a:rPr>
              <a:t/>
            </a:r>
            <a:br>
              <a:rPr lang="nl-BE" sz="1100" b="0" i="0" kern="1200" dirty="0" smtClean="0">
                <a:solidFill>
                  <a:schemeClr val="tx1"/>
                </a:solidFill>
                <a:effectLst/>
                <a:latin typeface="+mn-lt"/>
                <a:ea typeface="+mn-ea"/>
                <a:cs typeface="+mn-cs"/>
              </a:rPr>
            </a:br>
            <a:r>
              <a:rPr lang="nl-BE" sz="1100" b="0" i="0" kern="1200" dirty="0" smtClean="0">
                <a:solidFill>
                  <a:schemeClr val="tx1"/>
                </a:solidFill>
                <a:effectLst/>
                <a:latin typeface="+mn-lt"/>
                <a:ea typeface="+mn-ea"/>
                <a:cs typeface="+mn-cs"/>
              </a:rPr>
              <a:t>“Het afrittencomplex van de E40 ligt op ons grondgebied en dat weegt op de mobiliteit in onze gemeente”, zegt Walter De Donder, burgemeester van Affligem. “Mensen zijn het beu dat de lokale wegen gebruikt worden als sluipwegen. Heel wat van die chauffeurs rijden bijzonder egoïstisch. Er is heel wat verkeersagressie en ze hebben geen respect voor de inwoners.”</a:t>
            </a:r>
          </a:p>
          <a:p>
            <a:r>
              <a:rPr lang="nl-BE" sz="1100" b="0" i="0" kern="1200" dirty="0" smtClean="0">
                <a:solidFill>
                  <a:schemeClr val="tx1"/>
                </a:solidFill>
                <a:effectLst/>
                <a:latin typeface="+mn-lt"/>
                <a:ea typeface="+mn-ea"/>
                <a:cs typeface="+mn-cs"/>
              </a:rPr>
              <a:t>“Het is inderdaad een echt pijnpunt”, bevestigt Guy </a:t>
            </a:r>
            <a:r>
              <a:rPr lang="nl-BE" sz="1100" b="0" i="0" kern="1200" dirty="0" err="1" smtClean="0">
                <a:solidFill>
                  <a:schemeClr val="tx1"/>
                </a:solidFill>
                <a:effectLst/>
                <a:latin typeface="+mn-lt"/>
                <a:ea typeface="+mn-ea"/>
                <a:cs typeface="+mn-cs"/>
              </a:rPr>
              <a:t>Uyttersprot</a:t>
            </a:r>
            <a:r>
              <a:rPr lang="nl-BE" sz="1100" b="0" i="0" kern="1200" dirty="0" smtClean="0">
                <a:solidFill>
                  <a:schemeClr val="tx1"/>
                </a:solidFill>
                <a:effectLst/>
                <a:latin typeface="+mn-lt"/>
                <a:ea typeface="+mn-ea"/>
                <a:cs typeface="+mn-cs"/>
              </a:rPr>
              <a:t>, Affligems schepen van Mobiliteit. “Niemand houdt zich aan de zone 50 en de politie heeft geen tijd voor snelheidscontroles. Wij plaatsen verkeersremmers, drempels en plateaus en maken gebruik van afscheidingen. We doen wat we kunnen in de mate van het mogelijke.”</a:t>
            </a:r>
          </a:p>
          <a:p>
            <a:r>
              <a:rPr lang="nl-BE" sz="1100" b="1" i="0" kern="1200" dirty="0" smtClean="0">
                <a:solidFill>
                  <a:schemeClr val="tx1"/>
                </a:solidFill>
                <a:effectLst/>
                <a:latin typeface="+mn-lt"/>
                <a:ea typeface="+mn-ea"/>
                <a:cs typeface="+mn-cs"/>
              </a:rPr>
              <a:t>Vrachtwagens</a:t>
            </a:r>
            <a:r>
              <a:rPr lang="nl-BE" sz="1100" b="0" i="0" kern="1200" dirty="0" smtClean="0">
                <a:solidFill>
                  <a:schemeClr val="tx1"/>
                </a:solidFill>
                <a:effectLst/>
                <a:latin typeface="+mn-lt"/>
                <a:ea typeface="+mn-ea"/>
                <a:cs typeface="+mn-cs"/>
              </a:rPr>
              <a:t/>
            </a:r>
            <a:br>
              <a:rPr lang="nl-BE" sz="1100" b="0" i="0" kern="1200" dirty="0" smtClean="0">
                <a:solidFill>
                  <a:schemeClr val="tx1"/>
                </a:solidFill>
                <a:effectLst/>
                <a:latin typeface="+mn-lt"/>
                <a:ea typeface="+mn-ea"/>
                <a:cs typeface="+mn-cs"/>
              </a:rPr>
            </a:br>
            <a:r>
              <a:rPr lang="nl-BE" sz="1100" b="0" i="0" kern="1200" dirty="0" smtClean="0">
                <a:solidFill>
                  <a:schemeClr val="tx1"/>
                </a:solidFill>
                <a:effectLst/>
                <a:latin typeface="+mn-lt"/>
                <a:ea typeface="+mn-ea"/>
                <a:cs typeface="+mn-cs"/>
              </a:rPr>
              <a:t>Zeker het vrachtverkeer is een groot probleem, zegt De Donder. “Vrachtwagenchauffeurs proberen autosnelwegen zo veel mogelijk te vermijden sinds ze tol moeten betalen. Dan komen ze natuurlijk in de kleinere gemeentes terecht. De overheid had dat nu toch kunnen voorzien? Daar hadden ze echt beter over moeten nadenken. Bovendien zijn de sluipwegen geen nieuw aangelegde straten. Het gaat vaak om oude infrastructuur, die niet aangepast is aan al dat verkeer. Huizen beginnen er zelfs door te scheuren."</a:t>
            </a:r>
          </a:p>
          <a:p>
            <a:r>
              <a:rPr lang="nl-BE" sz="1100" b="1" i="0" kern="1200" dirty="0" smtClean="0">
                <a:solidFill>
                  <a:schemeClr val="tx1"/>
                </a:solidFill>
                <a:effectLst/>
                <a:latin typeface="+mn-lt"/>
                <a:ea typeface="+mn-ea"/>
                <a:cs typeface="+mn-cs"/>
              </a:rPr>
              <a:t>Negatieve spiraal</a:t>
            </a:r>
            <a:br>
              <a:rPr lang="nl-BE" sz="1100" b="1" i="0" kern="1200" dirty="0" smtClean="0">
                <a:solidFill>
                  <a:schemeClr val="tx1"/>
                </a:solidFill>
                <a:effectLst/>
                <a:latin typeface="+mn-lt"/>
                <a:ea typeface="+mn-ea"/>
                <a:cs typeface="+mn-cs"/>
              </a:rPr>
            </a:br>
            <a:r>
              <a:rPr lang="nl-BE" sz="1100" b="0" i="0" kern="1200" dirty="0" smtClean="0">
                <a:solidFill>
                  <a:schemeClr val="tx1"/>
                </a:solidFill>
                <a:effectLst/>
                <a:latin typeface="+mn-lt"/>
                <a:ea typeface="+mn-ea"/>
                <a:cs typeface="+mn-cs"/>
              </a:rPr>
              <a:t>Ook in Asse, de gemeente naast Affligem, zitten de binnenwegen vaak dicht door het sluipverkeer. “Gebeurt er iets op de Ring of op de E40? Dan is Asse het grote alternatief”, zegt Yoeri </a:t>
            </a:r>
            <a:r>
              <a:rPr lang="nl-BE" sz="1100" b="0" i="0" kern="1200" dirty="0" err="1" smtClean="0">
                <a:solidFill>
                  <a:schemeClr val="tx1"/>
                </a:solidFill>
                <a:effectLst/>
                <a:latin typeface="+mn-lt"/>
                <a:ea typeface="+mn-ea"/>
                <a:cs typeface="+mn-cs"/>
              </a:rPr>
              <a:t>Vastersavendts</a:t>
            </a:r>
            <a:r>
              <a:rPr lang="nl-BE" sz="1100" b="0" i="0" kern="1200" dirty="0" smtClean="0">
                <a:solidFill>
                  <a:schemeClr val="tx1"/>
                </a:solidFill>
                <a:effectLst/>
                <a:latin typeface="+mn-lt"/>
                <a:ea typeface="+mn-ea"/>
                <a:cs typeface="+mn-cs"/>
              </a:rPr>
              <a:t>, schepen van Mobiliteit in Asse. “Het woongebied wordt enorm belast. Er is meer gevaar voor de zwakke weggebruiker en het wordt te gevaarlijk voor fietsers en voetgangers waardoor zij opnieuw de auto nemen. Zo komen zo we in een negatieve spiraal terecht. Onze wegen zijn gewoonweg niet op voorzien op 22.000 auto’s per dag door het centrum."</a:t>
            </a:r>
          </a:p>
          <a:p>
            <a:r>
              <a:rPr lang="nl-BE" sz="1100" b="0" i="0" kern="1200" dirty="0" err="1" smtClean="0">
                <a:solidFill>
                  <a:schemeClr val="tx1"/>
                </a:solidFill>
                <a:effectLst/>
                <a:latin typeface="+mn-lt"/>
                <a:ea typeface="+mn-ea"/>
                <a:cs typeface="+mn-cs"/>
              </a:rPr>
              <a:t>Vastersavendts</a:t>
            </a:r>
            <a:r>
              <a:rPr lang="nl-BE" sz="1100" b="0" i="0" kern="1200" dirty="0" smtClean="0">
                <a:solidFill>
                  <a:schemeClr val="tx1"/>
                </a:solidFill>
                <a:effectLst/>
                <a:latin typeface="+mn-lt"/>
                <a:ea typeface="+mn-ea"/>
                <a:cs typeface="+mn-cs"/>
              </a:rPr>
              <a:t> wil de woongebieden opnieuw leefbaar maken. "Wij proberen het sluipverkeer in kaart te brengen, plaatsen dynamische borden en werken samen met De Lijn om zo veel mogelijk mensen met het openbaar vervoer te laten reizen. Maar bestuurders zijn zo innovatief. Sluit een straat af voor verkeer en een week later is er al een nieuw alternatief ontdekt."</a:t>
            </a:r>
          </a:p>
          <a:p>
            <a:r>
              <a:rPr lang="nl-BE" sz="1100" b="1" i="0" kern="1200" dirty="0" smtClean="0">
                <a:solidFill>
                  <a:schemeClr val="tx1"/>
                </a:solidFill>
                <a:effectLst/>
                <a:latin typeface="+mn-lt"/>
                <a:ea typeface="+mn-ea"/>
                <a:cs typeface="+mn-cs"/>
              </a:rPr>
              <a:t>Frustratie bij inwoners</a:t>
            </a:r>
            <a:br>
              <a:rPr lang="nl-BE" sz="1100" b="1" i="0" kern="1200" dirty="0" smtClean="0">
                <a:solidFill>
                  <a:schemeClr val="tx1"/>
                </a:solidFill>
                <a:effectLst/>
                <a:latin typeface="+mn-lt"/>
                <a:ea typeface="+mn-ea"/>
                <a:cs typeface="+mn-cs"/>
              </a:rPr>
            </a:br>
            <a:r>
              <a:rPr lang="nl-BE" sz="1100" b="0" i="0" kern="1200" dirty="0" err="1" smtClean="0">
                <a:solidFill>
                  <a:schemeClr val="tx1"/>
                </a:solidFill>
                <a:effectLst/>
                <a:latin typeface="+mn-lt"/>
                <a:ea typeface="+mn-ea"/>
                <a:cs typeface="+mn-cs"/>
              </a:rPr>
              <a:t>Wolvertem</a:t>
            </a:r>
            <a:r>
              <a:rPr lang="nl-BE" sz="1100" b="0" i="0" kern="1200" dirty="0" smtClean="0">
                <a:solidFill>
                  <a:schemeClr val="tx1"/>
                </a:solidFill>
                <a:effectLst/>
                <a:latin typeface="+mn-lt"/>
                <a:ea typeface="+mn-ea"/>
                <a:cs typeface="+mn-cs"/>
              </a:rPr>
              <a:t>, een deelgemeente van Meise, kent ook serieuze hinder door het sluipverkeer. “We krijgen last van luchtvervuiling in onze dorpskern en het zorgt voor een enorme frustratie bij de inwoners zelf, want zij staan vaak voor hun eigen deur al in de file”, zegt schepen van Mobiliteit in Meise Jonathan De Valck. “Onze wegen in de dorpskern zijn daar niet op voorzien. Het zijn er redelijk smalle wegen en die kunnen al dat verkeer niet slikken, zo ontstaan er binnen de kortste keer opnieuw files. Zo kan het niet verder, dit moet echt stoppen.”</a:t>
            </a:r>
          </a:p>
          <a:p>
            <a:endParaRPr lang="nl-BE" dirty="0"/>
          </a:p>
        </p:txBody>
      </p:sp>
    </p:spTree>
    <p:extLst>
      <p:ext uri="{BB962C8B-B14F-4D97-AF65-F5344CB8AC3E}">
        <p14:creationId xmlns:p14="http://schemas.microsoft.com/office/powerpoint/2010/main" val="2348962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cxnSp>
        <p:nvCxnSpPr>
          <p:cNvPr id="10" name="Shape 10"/>
          <p:cNvCxnSpPr/>
          <p:nvPr/>
        </p:nvCxnSpPr>
        <p:spPr>
          <a:xfrm>
            <a:off x="7007735" y="3176887"/>
            <a:ext cx="562200" cy="0"/>
          </a:xfrm>
          <a:prstGeom prst="straightConnector1">
            <a:avLst/>
          </a:prstGeom>
          <a:noFill/>
          <a:ln w="76200" cap="flat" cmpd="sng">
            <a:solidFill>
              <a:schemeClr val="lt2"/>
            </a:solidFill>
            <a:prstDash val="solid"/>
            <a:round/>
            <a:headEnd type="none" w="med" len="med"/>
            <a:tailEnd type="none" w="med" len="med"/>
          </a:ln>
        </p:spPr>
      </p:cxnSp>
      <p:cxnSp>
        <p:nvCxnSpPr>
          <p:cNvPr id="11" name="Shape 11"/>
          <p:cNvCxnSpPr/>
          <p:nvPr/>
        </p:nvCxnSpPr>
        <p:spPr>
          <a:xfrm>
            <a:off x="1575034" y="3158251"/>
            <a:ext cx="562200" cy="0"/>
          </a:xfrm>
          <a:prstGeom prst="straightConnector1">
            <a:avLst/>
          </a:prstGeom>
          <a:noFill/>
          <a:ln w="76200" cap="flat" cmpd="sng">
            <a:solidFill>
              <a:schemeClr val="lt2"/>
            </a:solidFill>
            <a:prstDash val="solid"/>
            <a:round/>
            <a:headEnd type="none" w="med" len="med"/>
            <a:tailEnd type="none" w="med" len="med"/>
          </a:ln>
        </p:spPr>
      </p:cxnSp>
      <p:grpSp>
        <p:nvGrpSpPr>
          <p:cNvPr id="12" name="Shape 12"/>
          <p:cNvGrpSpPr/>
          <p:nvPr/>
        </p:nvGrpSpPr>
        <p:grpSpPr>
          <a:xfrm>
            <a:off x="1004144" y="1022025"/>
            <a:ext cx="7136667" cy="152400"/>
            <a:chOff x="1346428" y="1011300"/>
            <a:chExt cx="6452100" cy="152400"/>
          </a:xfrm>
        </p:grpSpPr>
        <p:cxnSp>
          <p:nvCxnSpPr>
            <p:cNvPr id="13" name="Shape 13"/>
            <p:cNvCxnSpPr/>
            <p:nvPr/>
          </p:nvCxnSpPr>
          <p:spPr>
            <a:xfrm rot="10800000">
              <a:off x="1346428" y="1011300"/>
              <a:ext cx="6452100" cy="0"/>
            </a:xfrm>
            <a:prstGeom prst="straightConnector1">
              <a:avLst/>
            </a:prstGeom>
            <a:noFill/>
            <a:ln w="76200" cap="flat" cmpd="sng">
              <a:solidFill>
                <a:schemeClr val="accent3"/>
              </a:solidFill>
              <a:prstDash val="solid"/>
              <a:round/>
              <a:headEnd type="none" w="med" len="med"/>
              <a:tailEnd type="none" w="med" len="med"/>
            </a:ln>
          </p:spPr>
        </p:cxnSp>
        <p:cxnSp>
          <p:nvCxnSpPr>
            <p:cNvPr id="14" name="Shape 14"/>
            <p:cNvCxnSpPr/>
            <p:nvPr/>
          </p:nvCxnSpPr>
          <p:spPr>
            <a:xfrm rot="10800000">
              <a:off x="1346428" y="1163700"/>
              <a:ext cx="6452100" cy="0"/>
            </a:xfrm>
            <a:prstGeom prst="straightConnector1">
              <a:avLst/>
            </a:prstGeom>
            <a:noFill/>
            <a:ln w="9525" cap="flat" cmpd="sng">
              <a:solidFill>
                <a:schemeClr val="accent3"/>
              </a:solidFill>
              <a:prstDash val="solid"/>
              <a:round/>
              <a:headEnd type="none" w="med" len="med"/>
              <a:tailEnd type="none" w="med" len="med"/>
            </a:ln>
          </p:spPr>
        </p:cxnSp>
      </p:grpSp>
      <p:grpSp>
        <p:nvGrpSpPr>
          <p:cNvPr id="15" name="Shape 15"/>
          <p:cNvGrpSpPr/>
          <p:nvPr/>
        </p:nvGrpSpPr>
        <p:grpSpPr>
          <a:xfrm>
            <a:off x="1004151" y="3969100"/>
            <a:ext cx="7136667" cy="152400"/>
            <a:chOff x="1346435" y="3969087"/>
            <a:chExt cx="6452100" cy="152400"/>
          </a:xfrm>
        </p:grpSpPr>
        <p:cxnSp>
          <p:nvCxnSpPr>
            <p:cNvPr id="16" name="Shape 16"/>
            <p:cNvCxnSpPr/>
            <p:nvPr/>
          </p:nvCxnSpPr>
          <p:spPr>
            <a:xfrm>
              <a:off x="1346435" y="4121487"/>
              <a:ext cx="6452100" cy="0"/>
            </a:xfrm>
            <a:prstGeom prst="straightConnector1">
              <a:avLst/>
            </a:prstGeom>
            <a:noFill/>
            <a:ln w="76200" cap="flat" cmpd="sng">
              <a:solidFill>
                <a:schemeClr val="accent3"/>
              </a:solidFill>
              <a:prstDash val="solid"/>
              <a:round/>
              <a:headEnd type="none" w="med" len="med"/>
              <a:tailEnd type="none" w="med" len="med"/>
            </a:ln>
          </p:spPr>
        </p:cxnSp>
        <p:cxnSp>
          <p:nvCxnSpPr>
            <p:cNvPr id="17" name="Shape 17"/>
            <p:cNvCxnSpPr/>
            <p:nvPr/>
          </p:nvCxnSpPr>
          <p:spPr>
            <a:xfrm>
              <a:off x="1346435" y="3969087"/>
              <a:ext cx="6452100" cy="0"/>
            </a:xfrm>
            <a:prstGeom prst="straightConnector1">
              <a:avLst/>
            </a:prstGeom>
            <a:noFill/>
            <a:ln w="9525" cap="flat" cmpd="sng">
              <a:solidFill>
                <a:schemeClr val="accent3"/>
              </a:solidFill>
              <a:prstDash val="solid"/>
              <a:round/>
              <a:headEnd type="none" w="med" len="med"/>
              <a:tailEnd type="none" w="med" len="med"/>
            </a:ln>
          </p:spPr>
        </p:cxnSp>
      </p:grpSp>
      <p:sp>
        <p:nvSpPr>
          <p:cNvPr id="18" name="Shape 18"/>
          <p:cNvSpPr txBox="1">
            <a:spLocks noGrp="1"/>
          </p:cNvSpPr>
          <p:nvPr>
            <p:ph type="ctrTitle"/>
          </p:nvPr>
        </p:nvSpPr>
        <p:spPr>
          <a:xfrm>
            <a:off x="1004150" y="1751764"/>
            <a:ext cx="7136700" cy="1022400"/>
          </a:xfrm>
          <a:prstGeom prst="rect">
            <a:avLst/>
          </a:prstGeom>
        </p:spPr>
        <p:txBody>
          <a:bodyPr lIns="91425" tIns="91425" rIns="91425" bIns="91425" anchor="b" anchorCtr="0"/>
          <a:lstStyle>
            <a:lvl1pPr lvl="0" algn="ctr">
              <a:spcBef>
                <a:spcPts val="0"/>
              </a:spcBef>
              <a:buSzPct val="100000"/>
              <a:defRPr sz="5400"/>
            </a:lvl1pPr>
            <a:lvl2pPr lvl="1" algn="ctr">
              <a:spcBef>
                <a:spcPts val="0"/>
              </a:spcBef>
              <a:buSzPct val="100000"/>
              <a:defRPr sz="5400"/>
            </a:lvl2pPr>
            <a:lvl3pPr lvl="2" algn="ctr">
              <a:spcBef>
                <a:spcPts val="0"/>
              </a:spcBef>
              <a:buSzPct val="100000"/>
              <a:defRPr sz="5400"/>
            </a:lvl3pPr>
            <a:lvl4pPr lvl="3" algn="ctr">
              <a:spcBef>
                <a:spcPts val="0"/>
              </a:spcBef>
              <a:buSzPct val="100000"/>
              <a:defRPr sz="5400"/>
            </a:lvl4pPr>
            <a:lvl5pPr lvl="4" algn="ctr">
              <a:spcBef>
                <a:spcPts val="0"/>
              </a:spcBef>
              <a:buSzPct val="100000"/>
              <a:defRPr sz="5400"/>
            </a:lvl5pPr>
            <a:lvl6pPr lvl="5" algn="ctr">
              <a:spcBef>
                <a:spcPts val="0"/>
              </a:spcBef>
              <a:buSzPct val="100000"/>
              <a:defRPr sz="5400"/>
            </a:lvl6pPr>
            <a:lvl7pPr lvl="6" algn="ctr">
              <a:spcBef>
                <a:spcPts val="0"/>
              </a:spcBef>
              <a:buSzPct val="100000"/>
              <a:defRPr sz="5400"/>
            </a:lvl7pPr>
            <a:lvl8pPr lvl="7" algn="ctr">
              <a:spcBef>
                <a:spcPts val="0"/>
              </a:spcBef>
              <a:buSzPct val="100000"/>
              <a:defRPr sz="5400"/>
            </a:lvl8pPr>
            <a:lvl9pPr lvl="8" algn="ctr">
              <a:spcBef>
                <a:spcPts val="0"/>
              </a:spcBef>
              <a:buSzPct val="100000"/>
              <a:defRPr sz="5400"/>
            </a:lvl9pPr>
          </a:lstStyle>
          <a:p>
            <a:endParaRPr/>
          </a:p>
        </p:txBody>
      </p:sp>
      <p:sp>
        <p:nvSpPr>
          <p:cNvPr id="19" name="Shape 19"/>
          <p:cNvSpPr txBox="1">
            <a:spLocks noGrp="1"/>
          </p:cNvSpPr>
          <p:nvPr>
            <p:ph type="subTitle" idx="1"/>
          </p:nvPr>
        </p:nvSpPr>
        <p:spPr>
          <a:xfrm>
            <a:off x="2137225" y="2850039"/>
            <a:ext cx="48705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400"/>
            </a:lvl1pPr>
            <a:lvl2pPr lvl="1" algn="ctr">
              <a:lnSpc>
                <a:spcPct val="100000"/>
              </a:lnSpc>
              <a:spcBef>
                <a:spcPts val="0"/>
              </a:spcBef>
              <a:spcAft>
                <a:spcPts val="0"/>
              </a:spcAft>
              <a:buSzPct val="100000"/>
              <a:buNone/>
              <a:defRPr sz="2400"/>
            </a:lvl2pPr>
            <a:lvl3pPr lvl="2" algn="ctr">
              <a:lnSpc>
                <a:spcPct val="100000"/>
              </a:lnSpc>
              <a:spcBef>
                <a:spcPts val="0"/>
              </a:spcBef>
              <a:spcAft>
                <a:spcPts val="0"/>
              </a:spcAft>
              <a:buSzPct val="100000"/>
              <a:buNone/>
              <a:defRPr sz="2400"/>
            </a:lvl3pPr>
            <a:lvl4pPr lvl="3" algn="ctr">
              <a:lnSpc>
                <a:spcPct val="100000"/>
              </a:lnSpc>
              <a:spcBef>
                <a:spcPts val="0"/>
              </a:spcBef>
              <a:spcAft>
                <a:spcPts val="0"/>
              </a:spcAft>
              <a:buSzPct val="100000"/>
              <a:buNone/>
              <a:defRPr sz="2400"/>
            </a:lvl4pPr>
            <a:lvl5pPr lvl="4" algn="ctr">
              <a:lnSpc>
                <a:spcPct val="100000"/>
              </a:lnSpc>
              <a:spcBef>
                <a:spcPts val="0"/>
              </a:spcBef>
              <a:spcAft>
                <a:spcPts val="0"/>
              </a:spcAft>
              <a:buSzPct val="100000"/>
              <a:buNone/>
              <a:defRPr sz="2400"/>
            </a:lvl5pPr>
            <a:lvl6pPr lvl="5" algn="ctr">
              <a:lnSpc>
                <a:spcPct val="100000"/>
              </a:lnSpc>
              <a:spcBef>
                <a:spcPts val="0"/>
              </a:spcBef>
              <a:spcAft>
                <a:spcPts val="0"/>
              </a:spcAft>
              <a:buSzPct val="100000"/>
              <a:buNone/>
              <a:defRPr sz="2400"/>
            </a:lvl6pPr>
            <a:lvl7pPr lvl="6" algn="ctr">
              <a:lnSpc>
                <a:spcPct val="100000"/>
              </a:lnSpc>
              <a:spcBef>
                <a:spcPts val="0"/>
              </a:spcBef>
              <a:spcAft>
                <a:spcPts val="0"/>
              </a:spcAft>
              <a:buSzPct val="100000"/>
              <a:buNone/>
              <a:defRPr sz="2400"/>
            </a:lvl7pPr>
            <a:lvl8pPr lvl="7" algn="ctr">
              <a:lnSpc>
                <a:spcPct val="100000"/>
              </a:lnSpc>
              <a:spcBef>
                <a:spcPts val="0"/>
              </a:spcBef>
              <a:spcAft>
                <a:spcPts val="0"/>
              </a:spcAft>
              <a:buSzPct val="100000"/>
              <a:buNone/>
              <a:defRPr sz="2400"/>
            </a:lvl8pPr>
            <a:lvl9pPr lvl="8" algn="ctr">
              <a:lnSpc>
                <a:spcPct val="100000"/>
              </a:lnSpc>
              <a:spcBef>
                <a:spcPts val="0"/>
              </a:spcBef>
              <a:spcAft>
                <a:spcPts val="0"/>
              </a:spcAft>
              <a:buSzPct val="100000"/>
              <a:buNone/>
              <a:defRPr sz="2400"/>
            </a:lvl9pPr>
          </a:lstStyle>
          <a:p>
            <a:endParaRPr/>
          </a:p>
        </p:txBody>
      </p:sp>
      <p:sp>
        <p:nvSpPr>
          <p:cNvPr id="20" name="Shape 2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55"/>
        <p:cNvGrpSpPr/>
        <p:nvPr/>
      </p:nvGrpSpPr>
      <p:grpSpPr>
        <a:xfrm>
          <a:off x="0" y="0"/>
          <a:ext cx="0" cy="0"/>
          <a:chOff x="0" y="0"/>
          <a:chExt cx="0" cy="0"/>
        </a:xfrm>
      </p:grpSpPr>
      <p:sp>
        <p:nvSpPr>
          <p:cNvPr id="56" name="Shape 56"/>
          <p:cNvSpPr/>
          <p:nvPr/>
        </p:nvSpPr>
        <p:spPr>
          <a:xfrm>
            <a:off x="-75" y="5045700"/>
            <a:ext cx="9144000" cy="978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57" name="Shape 57"/>
          <p:cNvSpPr txBox="1">
            <a:spLocks noGrp="1"/>
          </p:cNvSpPr>
          <p:nvPr>
            <p:ph type="title"/>
          </p:nvPr>
        </p:nvSpPr>
        <p:spPr>
          <a:xfrm>
            <a:off x="311700" y="1304850"/>
            <a:ext cx="8520600" cy="1538400"/>
          </a:xfrm>
          <a:prstGeom prst="rect">
            <a:avLst/>
          </a:prstGeom>
        </p:spPr>
        <p:txBody>
          <a:bodyPr lIns="91425" tIns="91425" rIns="91425" bIns="91425" anchor="ctr" anchorCtr="0"/>
          <a:lstStyle>
            <a:lvl1pPr lvl="0" algn="ctr">
              <a:spcBef>
                <a:spcPts val="0"/>
              </a:spcBef>
              <a:buClr>
                <a:schemeClr val="accent3"/>
              </a:buClr>
              <a:buSzPct val="100000"/>
              <a:defRPr sz="13000">
                <a:solidFill>
                  <a:schemeClr val="accent3"/>
                </a:solidFill>
              </a:defRPr>
            </a:lvl1pPr>
            <a:lvl2pPr lvl="1" algn="ctr">
              <a:spcBef>
                <a:spcPts val="0"/>
              </a:spcBef>
              <a:buClr>
                <a:schemeClr val="accent3"/>
              </a:buClr>
              <a:buSzPct val="100000"/>
              <a:defRPr sz="13000">
                <a:solidFill>
                  <a:schemeClr val="accent3"/>
                </a:solidFill>
              </a:defRPr>
            </a:lvl2pPr>
            <a:lvl3pPr lvl="2" algn="ctr">
              <a:spcBef>
                <a:spcPts val="0"/>
              </a:spcBef>
              <a:buClr>
                <a:schemeClr val="accent3"/>
              </a:buClr>
              <a:buSzPct val="100000"/>
              <a:defRPr sz="13000">
                <a:solidFill>
                  <a:schemeClr val="accent3"/>
                </a:solidFill>
              </a:defRPr>
            </a:lvl3pPr>
            <a:lvl4pPr lvl="3" algn="ctr">
              <a:spcBef>
                <a:spcPts val="0"/>
              </a:spcBef>
              <a:buClr>
                <a:schemeClr val="accent3"/>
              </a:buClr>
              <a:buSzPct val="100000"/>
              <a:defRPr sz="13000">
                <a:solidFill>
                  <a:schemeClr val="accent3"/>
                </a:solidFill>
              </a:defRPr>
            </a:lvl4pPr>
            <a:lvl5pPr lvl="4" algn="ctr">
              <a:spcBef>
                <a:spcPts val="0"/>
              </a:spcBef>
              <a:buClr>
                <a:schemeClr val="accent3"/>
              </a:buClr>
              <a:buSzPct val="100000"/>
              <a:defRPr sz="13000">
                <a:solidFill>
                  <a:schemeClr val="accent3"/>
                </a:solidFill>
              </a:defRPr>
            </a:lvl5pPr>
            <a:lvl6pPr lvl="5" algn="ctr">
              <a:spcBef>
                <a:spcPts val="0"/>
              </a:spcBef>
              <a:buClr>
                <a:schemeClr val="accent3"/>
              </a:buClr>
              <a:buSzPct val="100000"/>
              <a:defRPr sz="13000">
                <a:solidFill>
                  <a:schemeClr val="accent3"/>
                </a:solidFill>
              </a:defRPr>
            </a:lvl6pPr>
            <a:lvl7pPr lvl="6" algn="ctr">
              <a:spcBef>
                <a:spcPts val="0"/>
              </a:spcBef>
              <a:buClr>
                <a:schemeClr val="accent3"/>
              </a:buClr>
              <a:buSzPct val="100000"/>
              <a:defRPr sz="13000">
                <a:solidFill>
                  <a:schemeClr val="accent3"/>
                </a:solidFill>
              </a:defRPr>
            </a:lvl7pPr>
            <a:lvl8pPr lvl="7" algn="ctr">
              <a:spcBef>
                <a:spcPts val="0"/>
              </a:spcBef>
              <a:buClr>
                <a:schemeClr val="accent3"/>
              </a:buClr>
              <a:buSzPct val="100000"/>
              <a:defRPr sz="13000">
                <a:solidFill>
                  <a:schemeClr val="accent3"/>
                </a:solidFill>
              </a:defRPr>
            </a:lvl8pPr>
            <a:lvl9pPr lvl="8" algn="ctr">
              <a:spcBef>
                <a:spcPts val="0"/>
              </a:spcBef>
              <a:buClr>
                <a:schemeClr val="accent3"/>
              </a:buClr>
              <a:buSzPct val="100000"/>
              <a:defRPr sz="13000">
                <a:solidFill>
                  <a:schemeClr val="accent3"/>
                </a:solidFill>
              </a:defRPr>
            </a:lvl9pPr>
          </a:lstStyle>
          <a:p>
            <a:endParaRPr/>
          </a:p>
        </p:txBody>
      </p:sp>
      <p:sp>
        <p:nvSpPr>
          <p:cNvPr id="58" name="Shape 58"/>
          <p:cNvSpPr txBox="1">
            <a:spLocks noGrp="1"/>
          </p:cNvSpPr>
          <p:nvPr>
            <p:ph type="body" idx="1"/>
          </p:nvPr>
        </p:nvSpPr>
        <p:spPr>
          <a:xfrm>
            <a:off x="311700" y="2995650"/>
            <a:ext cx="8520600" cy="10716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9" name="Shape 5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0"/>
        <p:cNvGrpSpPr/>
        <p:nvPr/>
      </p:nvGrpSpPr>
      <p:grpSpPr>
        <a:xfrm>
          <a:off x="0" y="0"/>
          <a:ext cx="0" cy="0"/>
          <a:chOff x="0" y="0"/>
          <a:chExt cx="0" cy="0"/>
        </a:xfrm>
      </p:grpSpPr>
      <p:sp>
        <p:nvSpPr>
          <p:cNvPr id="61" name="Shape 6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1"/>
        <p:cNvGrpSpPr/>
        <p:nvPr/>
      </p:nvGrpSpPr>
      <p:grpSpPr>
        <a:xfrm>
          <a:off x="0" y="0"/>
          <a:ext cx="0" cy="0"/>
          <a:chOff x="0" y="0"/>
          <a:chExt cx="0" cy="0"/>
        </a:xfrm>
      </p:grpSpPr>
      <p:sp>
        <p:nvSpPr>
          <p:cNvPr id="22" name="Shape 22"/>
          <p:cNvSpPr/>
          <p:nvPr/>
        </p:nvSpPr>
        <p:spPr>
          <a:xfrm>
            <a:off x="-50" y="2571900"/>
            <a:ext cx="9144000" cy="2571600"/>
          </a:xfrm>
          <a:prstGeom prst="rect">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23" name="Shape 23"/>
          <p:cNvSpPr txBox="1">
            <a:spLocks noGrp="1"/>
          </p:cNvSpPr>
          <p:nvPr>
            <p:ph type="title"/>
          </p:nvPr>
        </p:nvSpPr>
        <p:spPr>
          <a:xfrm>
            <a:off x="311700" y="814800"/>
            <a:ext cx="8571300" cy="942000"/>
          </a:xfrm>
          <a:prstGeom prst="rect">
            <a:avLst/>
          </a:prstGeom>
        </p:spPr>
        <p:txBody>
          <a:bodyPr lIns="91425" tIns="91425" rIns="91425" bIns="91425" anchor="ctr"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solidFill>
                  <a:schemeClr val="lt1"/>
                </a:solidFill>
              </a:rPr>
              <a:t>‹#›</a:t>
            </a:fld>
            <a:endParaRPr lang="en-GB">
              <a:solidFill>
                <a:schemeClr val="lt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p:nvPr/>
        </p:nvSpPr>
        <p:spPr>
          <a:xfrm>
            <a:off x="-75" y="5045700"/>
            <a:ext cx="9144000" cy="97800"/>
          </a:xfrm>
          <a:prstGeom prst="rect">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27" name="Shape 27"/>
          <p:cNvSpPr txBox="1">
            <a:spLocks noGrp="1"/>
          </p:cNvSpPr>
          <p:nvPr>
            <p:ph type="title"/>
          </p:nvPr>
        </p:nvSpPr>
        <p:spPr>
          <a:xfrm>
            <a:off x="311700" y="133350"/>
            <a:ext cx="8520600" cy="70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311700" y="971550"/>
            <a:ext cx="8520600" cy="3657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29" name="Shape 2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311700" y="445025"/>
            <a:ext cx="8520600" cy="70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2" name="Shape 32"/>
          <p:cNvSpPr txBox="1">
            <a:spLocks noGrp="1"/>
          </p:cNvSpPr>
          <p:nvPr>
            <p:ph type="body" idx="1"/>
          </p:nvPr>
        </p:nvSpPr>
        <p:spPr>
          <a:xfrm>
            <a:off x="311700" y="1266175"/>
            <a:ext cx="3999900" cy="33027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3" name="Shape 33"/>
          <p:cNvSpPr txBox="1">
            <a:spLocks noGrp="1"/>
          </p:cNvSpPr>
          <p:nvPr>
            <p:ph type="body" idx="2"/>
          </p:nvPr>
        </p:nvSpPr>
        <p:spPr>
          <a:xfrm>
            <a:off x="4832400" y="1266175"/>
            <a:ext cx="3999900" cy="33027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311700" y="445025"/>
            <a:ext cx="8520600" cy="70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7" name="Shape 3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0" name="Shape 4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41" name="Shape 4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accent6"/>
        </a:solidFill>
        <a:effectLst/>
      </p:bgPr>
    </p:bg>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90250" y="526350"/>
            <a:ext cx="5613600" cy="4090800"/>
          </a:xfrm>
          <a:prstGeom prst="rect">
            <a:avLst/>
          </a:prstGeom>
        </p:spPr>
        <p:txBody>
          <a:bodyPr lIns="91425" tIns="91425" rIns="91425" bIns="91425" anchor="ctr" anchorCtr="0"/>
          <a:lstStyle>
            <a:lvl1pPr lvl="0">
              <a:spcBef>
                <a:spcPts val="0"/>
              </a:spcBef>
              <a:buClr>
                <a:schemeClr val="dk2"/>
              </a:buClr>
              <a:buSzPct val="100000"/>
              <a:defRPr sz="5400" b="0">
                <a:solidFill>
                  <a:schemeClr val="dk2"/>
                </a:solidFill>
              </a:defRPr>
            </a:lvl1pPr>
            <a:lvl2pPr lvl="1">
              <a:spcBef>
                <a:spcPts val="0"/>
              </a:spcBef>
              <a:buClr>
                <a:schemeClr val="dk2"/>
              </a:buClr>
              <a:buSzPct val="100000"/>
              <a:defRPr sz="5400" b="0">
                <a:solidFill>
                  <a:schemeClr val="dk2"/>
                </a:solidFill>
              </a:defRPr>
            </a:lvl2pPr>
            <a:lvl3pPr lvl="2">
              <a:spcBef>
                <a:spcPts val="0"/>
              </a:spcBef>
              <a:buClr>
                <a:schemeClr val="dk2"/>
              </a:buClr>
              <a:buSzPct val="100000"/>
              <a:defRPr sz="5400" b="0">
                <a:solidFill>
                  <a:schemeClr val="dk2"/>
                </a:solidFill>
              </a:defRPr>
            </a:lvl3pPr>
            <a:lvl4pPr lvl="3">
              <a:spcBef>
                <a:spcPts val="0"/>
              </a:spcBef>
              <a:buClr>
                <a:schemeClr val="dk2"/>
              </a:buClr>
              <a:buSzPct val="100000"/>
              <a:defRPr sz="5400" b="0">
                <a:solidFill>
                  <a:schemeClr val="dk2"/>
                </a:solidFill>
              </a:defRPr>
            </a:lvl4pPr>
            <a:lvl5pPr lvl="4">
              <a:spcBef>
                <a:spcPts val="0"/>
              </a:spcBef>
              <a:buClr>
                <a:schemeClr val="dk2"/>
              </a:buClr>
              <a:buSzPct val="100000"/>
              <a:defRPr sz="5400" b="0">
                <a:solidFill>
                  <a:schemeClr val="dk2"/>
                </a:solidFill>
              </a:defRPr>
            </a:lvl5pPr>
            <a:lvl6pPr lvl="5">
              <a:spcBef>
                <a:spcPts val="0"/>
              </a:spcBef>
              <a:buClr>
                <a:schemeClr val="dk2"/>
              </a:buClr>
              <a:buSzPct val="100000"/>
              <a:defRPr sz="5400" b="0">
                <a:solidFill>
                  <a:schemeClr val="dk2"/>
                </a:solidFill>
              </a:defRPr>
            </a:lvl6pPr>
            <a:lvl7pPr lvl="6">
              <a:spcBef>
                <a:spcPts val="0"/>
              </a:spcBef>
              <a:buClr>
                <a:schemeClr val="dk2"/>
              </a:buClr>
              <a:buSzPct val="100000"/>
              <a:defRPr sz="5400" b="0">
                <a:solidFill>
                  <a:schemeClr val="dk2"/>
                </a:solidFill>
              </a:defRPr>
            </a:lvl7pPr>
            <a:lvl8pPr lvl="7">
              <a:spcBef>
                <a:spcPts val="0"/>
              </a:spcBef>
              <a:buClr>
                <a:schemeClr val="dk2"/>
              </a:buClr>
              <a:buSzPct val="100000"/>
              <a:defRPr sz="5400" b="0">
                <a:solidFill>
                  <a:schemeClr val="dk2"/>
                </a:solidFill>
              </a:defRPr>
            </a:lvl8pPr>
            <a:lvl9pPr lvl="8">
              <a:spcBef>
                <a:spcPts val="0"/>
              </a:spcBef>
              <a:buClr>
                <a:schemeClr val="dk2"/>
              </a:buClr>
              <a:buSzPct val="100000"/>
              <a:defRPr sz="5400" b="0">
                <a:solidFill>
                  <a:schemeClr val="dk2"/>
                </a:solidFill>
              </a:defRPr>
            </a:lvl9pPr>
          </a:lstStyle>
          <a:p>
            <a:endParaRPr/>
          </a:p>
        </p:txBody>
      </p:sp>
      <p:sp>
        <p:nvSpPr>
          <p:cNvPr id="44" name="Shape 4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5"/>
        <p:cNvGrpSpPr/>
        <p:nvPr/>
      </p:nvGrpSpPr>
      <p:grpSpPr>
        <a:xfrm>
          <a:off x="0" y="0"/>
          <a:ext cx="0" cy="0"/>
          <a:chOff x="0" y="0"/>
          <a:chExt cx="0" cy="0"/>
        </a:xfrm>
      </p:grpSpPr>
      <p:sp>
        <p:nvSpPr>
          <p:cNvPr id="46" name="Shape 46"/>
          <p:cNvSpPr/>
          <p:nvPr/>
        </p:nvSpPr>
        <p:spPr>
          <a:xfrm>
            <a:off x="4572000" y="0"/>
            <a:ext cx="4572000" cy="5143500"/>
          </a:xfrm>
          <a:prstGeom prst="rect">
            <a:avLst/>
          </a:prstGeom>
          <a:solidFill>
            <a:schemeClr val="accent3"/>
          </a:solidFill>
          <a:ln>
            <a:noFill/>
          </a:ln>
        </p:spPr>
        <p:txBody>
          <a:bodyPr lIns="91425" tIns="91425" rIns="91425" bIns="91425" anchor="ctr" anchorCtr="0">
            <a:noAutofit/>
          </a:bodyPr>
          <a:lstStyle/>
          <a:p>
            <a:pPr lvl="0">
              <a:spcBef>
                <a:spcPts val="0"/>
              </a:spcBef>
              <a:buNone/>
            </a:pPr>
            <a:endParaRPr/>
          </a:p>
        </p:txBody>
      </p:sp>
      <p:cxnSp>
        <p:nvCxnSpPr>
          <p:cNvPr id="47" name="Shape 47"/>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48" name="Shape 48"/>
          <p:cNvSpPr txBox="1">
            <a:spLocks noGrp="1"/>
          </p:cNvSpPr>
          <p:nvPr>
            <p:ph type="title"/>
          </p:nvPr>
        </p:nvSpPr>
        <p:spPr>
          <a:xfrm>
            <a:off x="265500" y="1039675"/>
            <a:ext cx="4045200" cy="16758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49" name="Shape 49"/>
          <p:cNvSpPr txBox="1">
            <a:spLocks noGrp="1"/>
          </p:cNvSpPr>
          <p:nvPr>
            <p:ph type="subTitle" idx="1"/>
          </p:nvPr>
        </p:nvSpPr>
        <p:spPr>
          <a:xfrm>
            <a:off x="265500" y="27268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50" name="Shape 50"/>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51" name="Shape 5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solidFill>
                  <a:schemeClr val="lt1"/>
                </a:solidFill>
              </a:rPr>
              <a:t>‹#›</a:t>
            </a:fld>
            <a:endParaRPr lang="en-GB">
              <a:solidFill>
                <a:schemeClr val="l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52"/>
        <p:cNvGrpSpPr/>
        <p:nvPr/>
      </p:nvGrpSpPr>
      <p:grpSpPr>
        <a:xfrm>
          <a:off x="0" y="0"/>
          <a:ext cx="0" cy="0"/>
          <a:chOff x="0" y="0"/>
          <a:chExt cx="0" cy="0"/>
        </a:xfrm>
      </p:grpSpPr>
      <p:sp>
        <p:nvSpPr>
          <p:cNvPr id="53" name="Shape 53"/>
          <p:cNvSpPr txBox="1">
            <a:spLocks noGrp="1"/>
          </p:cNvSpPr>
          <p:nvPr>
            <p:ph type="body" idx="1"/>
          </p:nvPr>
        </p:nvSpPr>
        <p:spPr>
          <a:xfrm>
            <a:off x="311700" y="4230725"/>
            <a:ext cx="5998800" cy="598800"/>
          </a:xfrm>
          <a:prstGeom prst="rect">
            <a:avLst/>
          </a:prstGeom>
        </p:spPr>
        <p:txBody>
          <a:bodyPr lIns="91425" tIns="91425" rIns="91425" bIns="91425" anchor="ctr" anchorCtr="0"/>
          <a:lstStyle>
            <a:lvl1pPr lvl="0">
              <a:lnSpc>
                <a:spcPct val="100000"/>
              </a:lnSpc>
              <a:spcBef>
                <a:spcPts val="0"/>
              </a:spcBef>
              <a:spcAft>
                <a:spcPts val="0"/>
              </a:spcAft>
              <a:buSzPct val="100000"/>
              <a:buFont typeface="PT Sans Narrow"/>
              <a:buNone/>
              <a:defRPr sz="2400">
                <a:latin typeface="PT Sans Narrow"/>
                <a:ea typeface="PT Sans Narrow"/>
                <a:cs typeface="PT Sans Narrow"/>
                <a:sym typeface="PT Sans Narrow"/>
              </a:defRPr>
            </a:lvl1pPr>
          </a:lstStyle>
          <a:p>
            <a:endParaRPr/>
          </a:p>
        </p:txBody>
      </p:sp>
      <p:sp>
        <p:nvSpPr>
          <p:cNvPr id="54" name="Shape 5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707400"/>
          </a:xfrm>
          <a:prstGeom prst="rect">
            <a:avLst/>
          </a:prstGeom>
          <a:noFill/>
          <a:ln>
            <a:noFill/>
          </a:ln>
        </p:spPr>
        <p:txBody>
          <a:bodyPr lIns="91425" tIns="91425" rIns="91425" bIns="91425" anchor="t" anchorCtr="0"/>
          <a:lstStyle>
            <a:lvl1pPr lv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1pPr>
            <a:lvl2pPr lvl="1">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2pPr>
            <a:lvl3pPr lvl="2">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3pPr>
            <a:lvl4pPr lvl="3">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4pPr>
            <a:lvl5pPr lvl="4">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5pPr>
            <a:lvl6pPr lvl="5">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6pPr>
            <a:lvl7pPr lvl="6">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7pPr>
            <a:lvl8pPr lvl="7">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8pPr>
            <a:lvl9pPr lvl="8">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Shape 7"/>
          <p:cNvSpPr txBox="1">
            <a:spLocks noGrp="1"/>
          </p:cNvSpPr>
          <p:nvPr>
            <p:ph type="body" idx="1"/>
          </p:nvPr>
        </p:nvSpPr>
        <p:spPr>
          <a:xfrm>
            <a:off x="311700" y="1266325"/>
            <a:ext cx="8520600" cy="33027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buFont typeface="Open Sans"/>
              <a:defRPr sz="1800">
                <a:solidFill>
                  <a:schemeClr val="dk2"/>
                </a:solidFill>
                <a:latin typeface="Open Sans"/>
                <a:ea typeface="Open Sans"/>
                <a:cs typeface="Open Sans"/>
                <a:sym typeface="Open Sans"/>
              </a:defRPr>
            </a:lvl1pPr>
            <a:lvl2pPr lvl="1">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2pPr>
            <a:lvl3pPr lvl="2">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3pPr>
            <a:lvl4pPr lvl="3">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4pPr>
            <a:lvl5pPr lvl="4">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5pPr>
            <a:lvl6pPr lvl="5">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6pPr>
            <a:lvl7pPr lvl="6">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7pPr>
            <a:lvl8pPr lvl="7">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8pPr>
            <a:lvl9pPr lvl="8">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GB" sz="1000">
                <a:solidFill>
                  <a:schemeClr val="dk2"/>
                </a:solidFill>
                <a:latin typeface="Open Sans"/>
                <a:ea typeface="Open Sans"/>
                <a:cs typeface="Open Sans"/>
                <a:sym typeface="Open Sans"/>
              </a:rPr>
              <a:t>‹#›</a:t>
            </a:fld>
            <a:endParaRPr lang="en-GB" sz="1000">
              <a:solidFill>
                <a:schemeClr val="dk2"/>
              </a:solidFill>
              <a:latin typeface="Open Sans"/>
              <a:ea typeface="Open Sans"/>
              <a:cs typeface="Open Sans"/>
              <a:sym typeface="Open Sans"/>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101.xml.rels><?xml version="1.0" encoding="UTF-8" standalone="yes"?>
<Relationships xmlns="http://schemas.openxmlformats.org/package/2006/relationships"><Relationship Id="rId3" Type="http://schemas.openxmlformats.org/officeDocument/2006/relationships/hyperlink" Target="http://www.nvidia.com/object/ces-2017.html" TargetMode="External"/><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126.png"/></Relationships>
</file>

<file path=ppt/slides/_rels/slide10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6.xml"/><Relationship Id="rId1" Type="http://schemas.openxmlformats.org/officeDocument/2006/relationships/slideLayout" Target="../slideLayouts/slideLayout3.xml"/><Relationship Id="rId5" Type="http://schemas.openxmlformats.org/officeDocument/2006/relationships/image" Target="../media/image129.png"/><Relationship Id="rId4" Type="http://schemas.openxmlformats.org/officeDocument/2006/relationships/image" Target="../media/image128.png"/></Relationships>
</file>

<file path=ppt/slides/_rels/slide10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7.xml"/><Relationship Id="rId1" Type="http://schemas.openxmlformats.org/officeDocument/2006/relationships/slideLayout" Target="../slideLayouts/slideLayout3.xml"/><Relationship Id="rId6" Type="http://schemas.openxmlformats.org/officeDocument/2006/relationships/hyperlink" Target="http://www.smartdrive.net/driver-facing-cameras-use/" TargetMode="External"/><Relationship Id="rId5" Type="http://schemas.openxmlformats.org/officeDocument/2006/relationships/image" Target="../media/image132.png"/><Relationship Id="rId4" Type="http://schemas.openxmlformats.org/officeDocument/2006/relationships/image" Target="../media/image131.png"/></Relationships>
</file>

<file path=ppt/slides/_rels/slide10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hyperlink" Target="https://hudwayglass.com/" TargetMode="External"/><Relationship Id="rId7" Type="http://schemas.openxmlformats.org/officeDocument/2006/relationships/hyperlink" Target="https://www.theguardian.com/technology/2017/mar/05/aimotive-driverless-cars-artificial-intelligence-cameras" TargetMode="External"/><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hyperlink" Target="http://comma.ai/" TargetMode="External"/><Relationship Id="rId5" Type="http://schemas.openxmlformats.org/officeDocument/2006/relationships/hyperlink" Target="https://wayray.com/" TargetMode="External"/><Relationship Id="rId4" Type="http://schemas.openxmlformats.org/officeDocument/2006/relationships/hyperlink" Target="https://www.navdy.com/" TargetMode="External"/></Relationships>
</file>

<file path=ppt/slides/_rels/slide108.xml.rels><?xml version="1.0" encoding="UTF-8" standalone="yes"?>
<Relationships xmlns="http://schemas.openxmlformats.org/package/2006/relationships"><Relationship Id="rId3" Type="http://schemas.openxmlformats.org/officeDocument/2006/relationships/hyperlink" Target="https://hudwayglass.com/" TargetMode="External"/><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hyperlink" Target="http://www.carloudy.com/"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5" Type="http://schemas.openxmlformats.org/officeDocument/2006/relationships/image" Target="../media/image39.jpe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watch?v=h9npvMFI-mc"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hyperlink" Target="https://www.transportenvironment.org/publications/mind-gap-2016-report"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hyperlink" Target="http://www.verkeersveiligheidscoalitie.nl/" TargetMode="Externa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http://www.verkeersveiligheidscoalitie.nl/" TargetMode="External"/><Relationship Id="rId7" Type="http://schemas.openxmlformats.org/officeDocument/2006/relationships/image" Target="../media/image82.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7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85.jpeg"/><Relationship Id="rId4" Type="http://schemas.openxmlformats.org/officeDocument/2006/relationships/image" Target="../media/image84.jpeg"/></Relationships>
</file>

<file path=ppt/slides/_rels/slide7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88.png"/></Relationships>
</file>

<file path=ppt/slides/_rels/slide8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hyperlink" Target="http://www.neweranewplan.com/" TargetMode="External"/><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hyperlink" Target="mailto:Dominique.demunck@gmail.com" TargetMode="External"/><Relationship Id="rId2" Type="http://schemas.openxmlformats.org/officeDocument/2006/relationships/hyperlink" Target="http://transitienu.blogspot.be/" TargetMode="Externa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91.png"/></Relationships>
</file>

<file path=ppt/slides/_rels/slide8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8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image" Target="../media/image99.png"/><Relationship Id="rId4" Type="http://schemas.openxmlformats.org/officeDocument/2006/relationships/image" Target="../media/image98.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3.xml"/><Relationship Id="rId4" Type="http://schemas.openxmlformats.org/officeDocument/2006/relationships/image" Target="../media/image102.png"/></Relationships>
</file>

<file path=ppt/slides/_rels/slide9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104.png"/></Relationships>
</file>

<file path=ppt/slides/_rels/slide9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1.xml"/><Relationship Id="rId1" Type="http://schemas.openxmlformats.org/officeDocument/2006/relationships/slideLayout" Target="../slideLayouts/slideLayout3.xml"/><Relationship Id="rId5" Type="http://schemas.openxmlformats.org/officeDocument/2006/relationships/image" Target="../media/image111.jpeg"/><Relationship Id="rId4" Type="http://schemas.openxmlformats.org/officeDocument/2006/relationships/image" Target="../media/image110.jpeg"/></Relationships>
</file>

<file path=ppt/slides/_rels/slide9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9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ctrTitle"/>
          </p:nvPr>
        </p:nvSpPr>
        <p:spPr>
          <a:xfrm>
            <a:off x="1004150" y="1504852"/>
            <a:ext cx="7136700" cy="1269300"/>
          </a:xfrm>
          <a:prstGeom prst="rect">
            <a:avLst/>
          </a:prstGeom>
        </p:spPr>
        <p:txBody>
          <a:bodyPr lIns="91425" tIns="91425" rIns="91425" bIns="91425" anchor="b" anchorCtr="0">
            <a:noAutofit/>
          </a:bodyPr>
          <a:lstStyle/>
          <a:p>
            <a:r>
              <a:rPr lang="en-GB" dirty="0" smtClean="0"/>
              <a:t>Smart driving for all</a:t>
            </a:r>
            <a:endParaRPr lang="en-GB" dirty="0"/>
          </a:p>
        </p:txBody>
      </p:sp>
      <p:sp>
        <p:nvSpPr>
          <p:cNvPr id="67" name="Shape 67"/>
          <p:cNvSpPr txBox="1">
            <a:spLocks noGrp="1"/>
          </p:cNvSpPr>
          <p:nvPr>
            <p:ph type="subTitle" idx="1"/>
          </p:nvPr>
        </p:nvSpPr>
        <p:spPr>
          <a:xfrm>
            <a:off x="2137225" y="2850039"/>
            <a:ext cx="4870500" cy="792600"/>
          </a:xfrm>
          <a:prstGeom prst="rect">
            <a:avLst/>
          </a:prstGeom>
        </p:spPr>
        <p:txBody>
          <a:bodyPr lIns="91425" tIns="91425" rIns="91425" bIns="91425" anchor="t" anchorCtr="0">
            <a:noAutofit/>
          </a:bodyPr>
          <a:lstStyle/>
          <a:p>
            <a:pPr lvl="0">
              <a:spcBef>
                <a:spcPts val="0"/>
              </a:spcBef>
              <a:buNone/>
            </a:pPr>
            <a:r>
              <a:rPr lang="en-GB" dirty="0"/>
              <a:t>How to make exemplary driving the norm in a few years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895350"/>
            <a:ext cx="5486400" cy="723208"/>
          </a:xfrm>
        </p:spPr>
        <p:txBody>
          <a:bodyPr/>
          <a:lstStyle/>
          <a:p>
            <a:r>
              <a:rPr lang="en-US" sz="1800" i="1" dirty="0" smtClean="0"/>
              <a:t>“The Flemish communities are sounding the alarm bell over the increasing and aggressive rat-run traffic“  - 21 </a:t>
            </a:r>
            <a:r>
              <a:rPr lang="en-US" sz="1800" i="1" dirty="0" err="1" smtClean="0"/>
              <a:t>octobre</a:t>
            </a:r>
            <a:r>
              <a:rPr lang="en-US" sz="1800" i="1" dirty="0" smtClean="0"/>
              <a:t> 2017 </a:t>
            </a:r>
            <a:endParaRPr lang="en-US" sz="1800" i="1" dirty="0"/>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1830691"/>
            <a:ext cx="4267200" cy="308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1805035"/>
            <a:ext cx="4343400" cy="3128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282698" y="133350"/>
            <a:ext cx="8708902" cy="723208"/>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ct val="100000"/>
              <a:buFont typeface="PT Sans Narrow"/>
              <a:buNone/>
              <a:defRPr sz="3600" b="0" i="0" u="none" strike="noStrike" cap="none">
                <a:solidFill>
                  <a:schemeClr val="accent1"/>
                </a:solidFill>
                <a:latin typeface="PT Sans Narrow"/>
                <a:ea typeface="PT Sans Narrow"/>
                <a:cs typeface="PT Sans Narrow"/>
                <a:sym typeface="PT Sans Narrow"/>
              </a:defRPr>
            </a:lvl1pPr>
            <a:lvl2pPr lvl="1">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2pPr>
            <a:lvl3pPr lvl="2">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3pPr>
            <a:lvl4pPr lvl="3">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4pPr>
            <a:lvl5pPr lvl="4">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5pPr>
            <a:lvl6pPr lvl="5">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6pPr>
            <a:lvl7pPr lvl="6">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7pPr>
            <a:lvl8pPr lvl="7">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8pPr>
            <a:lvl9pPr lvl="8">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9pPr>
          </a:lstStyle>
          <a:p>
            <a:r>
              <a:rPr lang="en-US" dirty="0" smtClean="0"/>
              <a:t>TomTom, Waze, … : ‘smart’, but undesirable routing</a:t>
            </a:r>
            <a:endParaRPr lang="en-US" dirty="0"/>
          </a:p>
        </p:txBody>
      </p:sp>
    </p:spTree>
    <p:extLst>
      <p:ext uri="{BB962C8B-B14F-4D97-AF65-F5344CB8AC3E}">
        <p14:creationId xmlns:p14="http://schemas.microsoft.com/office/powerpoint/2010/main" val="5813754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NVIDIA AI </a:t>
            </a:r>
            <a:r>
              <a:rPr lang="nl-BE" dirty="0" err="1" smtClean="0"/>
              <a:t>Copilot</a:t>
            </a:r>
            <a:r>
              <a:rPr lang="nl-BE" dirty="0" smtClean="0"/>
              <a:t> platform</a:t>
            </a:r>
            <a:endParaRPr lang="nl-B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800100"/>
            <a:ext cx="5745163" cy="100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3375" y="1714500"/>
            <a:ext cx="36290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86000" y="2143125"/>
            <a:ext cx="6430963"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33375" y="3695700"/>
            <a:ext cx="6526213"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029199" y="821272"/>
            <a:ext cx="4041135" cy="1750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363519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TIP: NVIDIA Keynote AT CES 2017</a:t>
            </a:r>
            <a:endParaRPr lang="nl-BE" dirty="0"/>
          </a:p>
        </p:txBody>
      </p:sp>
      <p:sp>
        <p:nvSpPr>
          <p:cNvPr id="3" name="Text Placeholder 2"/>
          <p:cNvSpPr>
            <a:spLocks noGrp="1"/>
          </p:cNvSpPr>
          <p:nvPr>
            <p:ph type="body" idx="1"/>
          </p:nvPr>
        </p:nvSpPr>
        <p:spPr/>
        <p:txBody>
          <a:bodyPr/>
          <a:lstStyle/>
          <a:p>
            <a:endParaRPr lang="nl-BE"/>
          </a:p>
        </p:txBody>
      </p:sp>
      <p:pic>
        <p:nvPicPr>
          <p:cNvPr id="2050" name="Picture 2">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3688" y="971550"/>
            <a:ext cx="8631237" cy="344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059900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Netradyne</a:t>
            </a:r>
            <a:r>
              <a:rPr lang="nl-BE" dirty="0" smtClean="0"/>
              <a:t>: </a:t>
            </a:r>
            <a:r>
              <a:rPr lang="nl-BE" dirty="0" err="1" smtClean="0"/>
              <a:t>Driveri</a:t>
            </a:r>
            <a:r>
              <a:rPr lang="nl-BE" dirty="0" smtClean="0"/>
              <a:t> 	</a:t>
            </a:r>
            <a:endParaRPr lang="nl-BE" dirty="0"/>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26751" y="2474734"/>
            <a:ext cx="3764849" cy="859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20179" y="981075"/>
            <a:ext cx="3391952" cy="120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8600" y="904874"/>
            <a:ext cx="4906962" cy="38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927986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57150"/>
            <a:ext cx="2276475"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3889805"/>
            <a:ext cx="5260719" cy="1044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4800" y="586438"/>
            <a:ext cx="6457950" cy="328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829300" y="3889805"/>
            <a:ext cx="3162300" cy="1015663"/>
          </a:xfrm>
          <a:prstGeom prst="rect">
            <a:avLst/>
          </a:prstGeom>
          <a:noFill/>
        </p:spPr>
        <p:txBody>
          <a:bodyPr wrap="square" rtlCol="0">
            <a:spAutoFit/>
          </a:bodyPr>
          <a:lstStyle/>
          <a:p>
            <a:r>
              <a:rPr lang="en-US" sz="2000" b="1" dirty="0">
                <a:hlinkClick r:id="rId6"/>
              </a:rPr>
              <a:t>Driver-Facing Cameras: Why We Use Them</a:t>
            </a:r>
            <a:endParaRPr lang="en-US" sz="2000" b="1" dirty="0"/>
          </a:p>
          <a:p>
            <a:endParaRPr lang="nl-BE" sz="2000" b="1" dirty="0"/>
          </a:p>
        </p:txBody>
      </p:sp>
    </p:spTree>
    <p:extLst>
      <p:ext uri="{BB962C8B-B14F-4D97-AF65-F5344CB8AC3E}">
        <p14:creationId xmlns:p14="http://schemas.microsoft.com/office/powerpoint/2010/main" val="332658640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Toucango</a:t>
            </a:r>
            <a:r>
              <a:rPr lang="en-US" dirty="0" smtClean="0"/>
              <a:t>: detection of driver attention</a:t>
            </a:r>
            <a:endParaRPr lang="en-US" dirty="0"/>
          </a:p>
        </p:txBody>
      </p:sp>
      <p:pic>
        <p:nvPicPr>
          <p:cNvPr id="921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 y="1276350"/>
            <a:ext cx="5836002" cy="310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106216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Iphone</a:t>
            </a:r>
            <a:r>
              <a:rPr lang="nl-BE" dirty="0" smtClean="0"/>
              <a:t> Safety Lens</a:t>
            </a:r>
            <a:endParaRPr lang="nl-BE" dirty="0"/>
          </a:p>
        </p:txBody>
      </p:sp>
      <p:sp>
        <p:nvSpPr>
          <p:cNvPr id="3" name="Text Placeholder 2"/>
          <p:cNvSpPr>
            <a:spLocks noGrp="1"/>
          </p:cNvSpPr>
          <p:nvPr>
            <p:ph type="body" idx="1"/>
          </p:nvPr>
        </p:nvSpPr>
        <p:spPr>
          <a:xfrm>
            <a:off x="8077200" y="1047750"/>
            <a:ext cx="755100" cy="3505200"/>
          </a:xfrm>
        </p:spPr>
        <p:txBody>
          <a:bodyPr/>
          <a:lstStyle/>
          <a:p>
            <a:endParaRPr lang="nl-BE" dirty="0"/>
          </a:p>
        </p:txBody>
      </p:sp>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200" y="971550"/>
            <a:ext cx="3145617" cy="362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62400" y="971550"/>
            <a:ext cx="4962525" cy="28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046658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974724"/>
            <a:ext cx="5505450" cy="319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nl-BE" dirty="0" smtClean="0"/>
              <a:t>Tom </a:t>
            </a:r>
            <a:r>
              <a:rPr lang="nl-BE" dirty="0" err="1" smtClean="0"/>
              <a:t>Tom</a:t>
            </a:r>
            <a:r>
              <a:rPr lang="nl-BE" dirty="0" smtClean="0"/>
              <a:t> </a:t>
            </a:r>
            <a:r>
              <a:rPr lang="nl-BE" dirty="0" err="1" smtClean="0"/>
              <a:t>Optidrive</a:t>
            </a:r>
            <a:r>
              <a:rPr lang="nl-BE" dirty="0" smtClean="0"/>
              <a:t> (° EU </a:t>
            </a:r>
            <a:r>
              <a:rPr lang="nl-BE" dirty="0" err="1" smtClean="0"/>
              <a:t>Ecodriver</a:t>
            </a:r>
            <a:r>
              <a:rPr lang="nl-BE" dirty="0" smtClean="0"/>
              <a:t> project)</a:t>
            </a:r>
            <a:endParaRPr lang="nl-BE" dirty="0"/>
          </a:p>
        </p:txBody>
      </p:sp>
    </p:spTree>
    <p:extLst>
      <p:ext uri="{BB962C8B-B14F-4D97-AF65-F5344CB8AC3E}">
        <p14:creationId xmlns:p14="http://schemas.microsoft.com/office/powerpoint/2010/main" val="34623889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Anderen</a:t>
            </a:r>
            <a:endParaRPr lang="nl-BE" dirty="0"/>
          </a:p>
        </p:txBody>
      </p:sp>
      <p:sp>
        <p:nvSpPr>
          <p:cNvPr id="3" name="Text Placeholder 2"/>
          <p:cNvSpPr>
            <a:spLocks noGrp="1"/>
          </p:cNvSpPr>
          <p:nvPr>
            <p:ph type="body" idx="1"/>
          </p:nvPr>
        </p:nvSpPr>
        <p:spPr/>
        <p:txBody>
          <a:bodyPr/>
          <a:lstStyle/>
          <a:p>
            <a:pPr marL="285750" indent="-285750">
              <a:buFont typeface="Arial" panose="020B0604020202020204" pitchFamily="34" charset="0"/>
              <a:buChar char="•"/>
            </a:pPr>
            <a:r>
              <a:rPr lang="nl-BE" dirty="0" smtClean="0">
                <a:hlinkClick r:id="rId3"/>
              </a:rPr>
              <a:t>http</a:t>
            </a:r>
            <a:r>
              <a:rPr lang="nl-BE" dirty="0">
                <a:hlinkClick r:id="rId3"/>
              </a:rPr>
              <a:t>://www.prodongle.com/indexpro</a:t>
            </a:r>
          </a:p>
          <a:p>
            <a:pPr marL="285750" indent="-285750">
              <a:buFont typeface="Arial" panose="020B0604020202020204" pitchFamily="34" charset="0"/>
              <a:buChar char="•"/>
            </a:pPr>
            <a:r>
              <a:rPr lang="nl-BE" dirty="0" smtClean="0">
                <a:hlinkClick r:id="rId3"/>
              </a:rPr>
              <a:t>https</a:t>
            </a:r>
            <a:r>
              <a:rPr lang="nl-BE" dirty="0">
                <a:hlinkClick r:id="rId3"/>
              </a:rPr>
              <a:t>://hudwayglass.com</a:t>
            </a:r>
            <a:r>
              <a:rPr lang="nl-BE" dirty="0" smtClean="0">
                <a:hlinkClick r:id="rId3"/>
              </a:rPr>
              <a:t>/</a:t>
            </a:r>
            <a:endParaRPr lang="nl-BE" dirty="0" smtClean="0"/>
          </a:p>
          <a:p>
            <a:pPr marL="285750" indent="-285750">
              <a:buFont typeface="Arial" panose="020B0604020202020204" pitchFamily="34" charset="0"/>
              <a:buChar char="•"/>
            </a:pPr>
            <a:r>
              <a:rPr lang="nl-BE" dirty="0">
                <a:hlinkClick r:id="rId4"/>
              </a:rPr>
              <a:t>https://</a:t>
            </a:r>
            <a:r>
              <a:rPr lang="nl-BE" dirty="0" smtClean="0">
                <a:hlinkClick r:id="rId4"/>
              </a:rPr>
              <a:t>www.navdy.com</a:t>
            </a:r>
            <a:endParaRPr lang="nl-BE" dirty="0" smtClean="0"/>
          </a:p>
          <a:p>
            <a:pPr marL="285750" indent="-285750">
              <a:buFont typeface="Arial" panose="020B0604020202020204" pitchFamily="34" charset="0"/>
              <a:buChar char="•"/>
            </a:pPr>
            <a:r>
              <a:rPr lang="nl-BE" dirty="0">
                <a:hlinkClick r:id="rId5"/>
              </a:rPr>
              <a:t>https://</a:t>
            </a:r>
            <a:r>
              <a:rPr lang="nl-BE" dirty="0" smtClean="0">
                <a:hlinkClick r:id="rId5"/>
              </a:rPr>
              <a:t>wayray.com</a:t>
            </a:r>
            <a:endParaRPr lang="nl-BE" dirty="0" smtClean="0"/>
          </a:p>
          <a:p>
            <a:pPr marL="285750" indent="-285750">
              <a:buFont typeface="Arial" panose="020B0604020202020204" pitchFamily="34" charset="0"/>
              <a:buChar char="•"/>
            </a:pPr>
            <a:r>
              <a:rPr lang="nl-BE" dirty="0">
                <a:hlinkClick r:id="rId6"/>
              </a:rPr>
              <a:t>http://comma.ai</a:t>
            </a:r>
            <a:r>
              <a:rPr lang="nl-BE" dirty="0" smtClean="0">
                <a:hlinkClick r:id="rId6"/>
              </a:rPr>
              <a:t>/</a:t>
            </a:r>
            <a:endParaRPr lang="nl-BE" dirty="0" smtClean="0"/>
          </a:p>
          <a:p>
            <a:pPr marL="285750" indent="-285750">
              <a:buFont typeface="Arial" panose="020B0604020202020204" pitchFamily="34" charset="0"/>
              <a:buChar char="•"/>
            </a:pPr>
            <a:r>
              <a:rPr lang="nl-BE" dirty="0" smtClean="0">
                <a:hlinkClick r:id="rId7"/>
              </a:rPr>
              <a:t>https</a:t>
            </a:r>
            <a:r>
              <a:rPr lang="nl-BE" dirty="0">
                <a:hlinkClick r:id="rId7"/>
              </a:rPr>
              <a:t>://</a:t>
            </a:r>
            <a:r>
              <a:rPr lang="nl-BE" dirty="0" smtClean="0">
                <a:hlinkClick r:id="rId7"/>
              </a:rPr>
              <a:t>www.theguardian.com/technology/2017/mar/05/aimotive-driverless-cars-artificial-intelligence-cameras</a:t>
            </a:r>
            <a:r>
              <a:rPr lang="nl-BE" dirty="0" smtClean="0"/>
              <a:t> </a:t>
            </a:r>
            <a:endParaRPr lang="nl-BE" dirty="0"/>
          </a:p>
        </p:txBody>
      </p:sp>
    </p:spTree>
    <p:extLst>
      <p:ext uri="{BB962C8B-B14F-4D97-AF65-F5344CB8AC3E}">
        <p14:creationId xmlns:p14="http://schemas.microsoft.com/office/powerpoint/2010/main" val="395282397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Anderen</a:t>
            </a:r>
            <a:endParaRPr lang="nl-BE" dirty="0"/>
          </a:p>
        </p:txBody>
      </p:sp>
      <p:sp>
        <p:nvSpPr>
          <p:cNvPr id="3" name="Text Placeholder 2"/>
          <p:cNvSpPr>
            <a:spLocks noGrp="1"/>
          </p:cNvSpPr>
          <p:nvPr>
            <p:ph type="body" idx="1"/>
          </p:nvPr>
        </p:nvSpPr>
        <p:spPr/>
        <p:txBody>
          <a:bodyPr/>
          <a:lstStyle/>
          <a:p>
            <a:pPr marL="285750" indent="-285750">
              <a:buFont typeface="Arial" panose="020B0604020202020204" pitchFamily="34" charset="0"/>
              <a:buChar char="•"/>
            </a:pPr>
            <a:r>
              <a:rPr lang="nl-BE" dirty="0">
                <a:hlinkClick r:id="rId3"/>
              </a:rPr>
              <a:t>https://exploride.com/</a:t>
            </a:r>
          </a:p>
          <a:p>
            <a:pPr marL="285750" indent="-285750">
              <a:buFont typeface="Arial" panose="020B0604020202020204" pitchFamily="34" charset="0"/>
              <a:buChar char="•"/>
            </a:pPr>
            <a:r>
              <a:rPr lang="nl-BE" dirty="0">
                <a:hlinkClick r:id="rId4"/>
              </a:rPr>
              <a:t>http://www.carloudy.com</a:t>
            </a:r>
            <a:r>
              <a:rPr lang="nl-BE" dirty="0" smtClean="0">
                <a:hlinkClick r:id="rId4"/>
              </a:rPr>
              <a:t>/</a:t>
            </a:r>
            <a:endParaRPr lang="nl-BE" dirty="0" smtClean="0"/>
          </a:p>
          <a:p>
            <a:pPr marL="285750" indent="-285750">
              <a:buFont typeface="Arial" panose="020B0604020202020204" pitchFamily="34" charset="0"/>
              <a:buChar char="•"/>
            </a:pPr>
            <a:endParaRPr lang="nl-BE" dirty="0" smtClean="0"/>
          </a:p>
        </p:txBody>
      </p:sp>
    </p:spTree>
    <p:extLst>
      <p:ext uri="{BB962C8B-B14F-4D97-AF65-F5344CB8AC3E}">
        <p14:creationId xmlns:p14="http://schemas.microsoft.com/office/powerpoint/2010/main" val="13420104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133350"/>
            <a:ext cx="8520600" cy="1295400"/>
          </a:xfrm>
        </p:spPr>
        <p:txBody>
          <a:bodyPr/>
          <a:lstStyle/>
          <a:p>
            <a:r>
              <a:rPr lang="en-US" dirty="0"/>
              <a:t>The issue with the ‘white </a:t>
            </a:r>
            <a:r>
              <a:rPr lang="en-US" dirty="0" smtClean="0"/>
              <a:t>vans’</a:t>
            </a:r>
            <a:r>
              <a:rPr lang="en-US" dirty="0"/>
              <a:t/>
            </a:r>
            <a:br>
              <a:rPr lang="en-US" dirty="0"/>
            </a:br>
            <a:endParaRPr lang="en-GB" dirty="0"/>
          </a:p>
        </p:txBody>
      </p:sp>
      <p:sp>
        <p:nvSpPr>
          <p:cNvPr id="5" name="Text Placeholder 4"/>
          <p:cNvSpPr>
            <a:spLocks noGrp="1"/>
          </p:cNvSpPr>
          <p:nvPr>
            <p:ph type="body" idx="1"/>
          </p:nvPr>
        </p:nvSpPr>
        <p:spPr>
          <a:xfrm>
            <a:off x="311700" y="1047750"/>
            <a:ext cx="8520600" cy="2514600"/>
          </a:xfrm>
        </p:spPr>
        <p:txBody>
          <a:bodyPr/>
          <a:lstStyle/>
          <a:p>
            <a:pPr marL="285750" indent="-285750">
              <a:buFont typeface="Arial" panose="020B0604020202020204" pitchFamily="34" charset="0"/>
              <a:buChar char="•"/>
            </a:pPr>
            <a:r>
              <a:rPr lang="en-US" dirty="0"/>
              <a:t>Time pressure is </a:t>
            </a:r>
            <a:r>
              <a:rPr lang="en-US" dirty="0" smtClean="0"/>
              <a:t>huge in a very competitive market</a:t>
            </a:r>
            <a:endParaRPr lang="en-US" dirty="0"/>
          </a:p>
          <a:p>
            <a:pPr marL="285750" indent="-285750">
              <a:buFont typeface="Arial" panose="020B0604020202020204" pitchFamily="34" charset="0"/>
              <a:buChar char="•"/>
            </a:pPr>
            <a:r>
              <a:rPr lang="en-US" dirty="0" smtClean="0"/>
              <a:t>Delivery vans can use Coyote/TomTom/Waze to avoid most fines</a:t>
            </a:r>
          </a:p>
          <a:p>
            <a:pPr marL="285750" indent="-285750">
              <a:buFont typeface="Arial" panose="020B0604020202020204" pitchFamily="34" charset="0"/>
              <a:buChar char="•"/>
            </a:pPr>
            <a:r>
              <a:rPr lang="en-GB" dirty="0"/>
              <a:t>Only about 1/3 of societal costs of accidents is covered by </a:t>
            </a:r>
            <a:r>
              <a:rPr lang="en-GB" dirty="0" smtClean="0"/>
              <a:t>insurance, </a:t>
            </a:r>
            <a:br>
              <a:rPr lang="en-GB" dirty="0" smtClean="0"/>
            </a:br>
            <a:r>
              <a:rPr lang="en-GB" dirty="0" smtClean="0"/>
              <a:t>so 2/3 is externalized! </a:t>
            </a:r>
          </a:p>
          <a:p>
            <a:pPr marL="285750" indent="-285750">
              <a:buFont typeface="Arial" panose="020B0604020202020204" pitchFamily="34" charset="0"/>
              <a:buChar char="•"/>
            </a:pPr>
            <a:r>
              <a:rPr lang="en-GB" dirty="0" smtClean="0"/>
              <a:t>Decrease of life quality because of rat-run traffic is nowhere accounted for</a:t>
            </a:r>
            <a:endParaRPr lang="en-US" dirty="0" smtClean="0"/>
          </a:p>
          <a:p>
            <a:pPr marL="285750" indent="-285750">
              <a:buFont typeface="Arial" panose="020B0604020202020204" pitchFamily="34" charset="0"/>
              <a:buChar char="•"/>
            </a:pPr>
            <a:r>
              <a:rPr lang="en-US" dirty="0" smtClean="0"/>
              <a:t>This means ‘free-riders/cowboys’ have a competitive market advantage…</a:t>
            </a:r>
            <a:endParaRPr lang="en-US" dirty="0"/>
          </a:p>
        </p:txBody>
      </p:sp>
      <p:sp>
        <p:nvSpPr>
          <p:cNvPr id="8" name="Rectangle 7"/>
          <p:cNvSpPr/>
          <p:nvPr/>
        </p:nvSpPr>
        <p:spPr>
          <a:xfrm>
            <a:off x="1447800" y="4070697"/>
            <a:ext cx="6421951" cy="461665"/>
          </a:xfrm>
          <a:prstGeom prst="rect">
            <a:avLst/>
          </a:prstGeom>
        </p:spPr>
        <p:txBody>
          <a:bodyPr wrap="none">
            <a:spAutoFit/>
          </a:bodyPr>
          <a:lstStyle/>
          <a:p>
            <a:r>
              <a:rPr lang="en-GB" sz="2400" b="1" dirty="0"/>
              <a:t>Professional transport: no fair competition</a:t>
            </a:r>
            <a:endParaRPr lang="nl-BE" sz="2400" b="1" dirty="0"/>
          </a:p>
        </p:txBody>
      </p:sp>
    </p:spTree>
    <p:extLst>
      <p:ext uri="{BB962C8B-B14F-4D97-AF65-F5344CB8AC3E}">
        <p14:creationId xmlns:p14="http://schemas.microsoft.com/office/powerpoint/2010/main" val="28388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Shape 155"/>
          <p:cNvSpPr txBox="1">
            <a:spLocks noGrp="1"/>
          </p:cNvSpPr>
          <p:nvPr>
            <p:ph type="title"/>
          </p:nvPr>
        </p:nvSpPr>
        <p:spPr/>
        <p:txBody>
          <a:bodyPr/>
          <a:lstStyle/>
          <a:p>
            <a:pPr lvl="0"/>
            <a:r>
              <a:rPr lang="en-GB" smtClean="0"/>
              <a:t>Traffic safety &amp; life quality in a nutshell</a:t>
            </a:r>
            <a:endParaRPr lang="en-GB" dirty="0"/>
          </a:p>
        </p:txBody>
      </p:sp>
      <p:sp>
        <p:nvSpPr>
          <p:cNvPr id="156" name="Shape 156"/>
          <p:cNvSpPr txBox="1">
            <a:spLocks noGrp="1"/>
          </p:cNvSpPr>
          <p:nvPr>
            <p:ph type="body" idx="1"/>
          </p:nvPr>
        </p:nvSpPr>
        <p:spPr/>
        <p:txBody>
          <a:bodyPr/>
          <a:lstStyle/>
          <a:p>
            <a:pPr marL="285750" lvl="0" indent="-285750">
              <a:buFont typeface="Arial" panose="020B0604020202020204" pitchFamily="34" charset="0"/>
              <a:buChar char="•"/>
            </a:pPr>
            <a:r>
              <a:rPr lang="en-GB" dirty="0" smtClean="0"/>
              <a:t>Road accidents are the major cause of death &amp; serious injuries of 14-45 olds</a:t>
            </a:r>
          </a:p>
          <a:p>
            <a:pPr marL="285750" indent="-285750">
              <a:buFont typeface="Arial" panose="020B0604020202020204" pitchFamily="34" charset="0"/>
              <a:buChar char="•"/>
            </a:pPr>
            <a:r>
              <a:rPr lang="en-GB" dirty="0" smtClean="0"/>
              <a:t>Every </a:t>
            </a:r>
            <a:r>
              <a:rPr lang="en-GB" dirty="0" smtClean="0"/>
              <a:t>day in Belgium, there are 200 hit &amp; </a:t>
            </a:r>
            <a:r>
              <a:rPr lang="en-GB" dirty="0" smtClean="0"/>
              <a:t>runs. </a:t>
            </a:r>
            <a:br>
              <a:rPr lang="en-GB" dirty="0" smtClean="0"/>
            </a:br>
            <a:r>
              <a:rPr lang="en-GB" dirty="0" smtClean="0"/>
              <a:t>In 2016, in such accidents , 4937 people got injured, of which 233 heavily. 21 </a:t>
            </a:r>
            <a:r>
              <a:rPr lang="en-GB" dirty="0" smtClean="0"/>
              <a:t>people got killed</a:t>
            </a:r>
            <a:endParaRPr lang="en-GB" dirty="0" smtClean="0"/>
          </a:p>
          <a:p>
            <a:pPr marL="285750" indent="-285750">
              <a:buFont typeface="Arial" panose="020B0604020202020204" pitchFamily="34" charset="0"/>
              <a:buChar char="•"/>
            </a:pPr>
            <a:r>
              <a:rPr lang="en-GB" dirty="0" smtClean="0"/>
              <a:t>80% of Belgians says speeding is a large issue in his neighbourhood</a:t>
            </a:r>
          </a:p>
          <a:p>
            <a:pPr marL="285750" indent="-285750">
              <a:buFont typeface="Arial" panose="020B0604020202020204" pitchFamily="34" charset="0"/>
              <a:buChar char="•"/>
            </a:pPr>
            <a:r>
              <a:rPr lang="en-GB" dirty="0" smtClean="0"/>
              <a:t>Traffic insecurity is reason number one why school kids don’t cycle to school</a:t>
            </a:r>
          </a:p>
          <a:p>
            <a:pPr marL="285750" indent="-285750">
              <a:buFont typeface="Arial" panose="020B0604020202020204" pitchFamily="34" charset="0"/>
              <a:buChar char="•"/>
            </a:pPr>
            <a:r>
              <a:rPr lang="en-GB" dirty="0" smtClean="0"/>
              <a:t>Of all environmental factors, road traffic noise is the most important contributor to the satisfaction of people with their living environment</a:t>
            </a:r>
          </a:p>
          <a:p>
            <a:pPr marL="285750" lvl="0" indent="-285750">
              <a:buFont typeface="Arial" panose="020B0604020202020204" pitchFamily="34" charset="0"/>
              <a:buChar char="•"/>
            </a:pPr>
            <a:endParaRPr lang="en-GB" dirty="0"/>
          </a:p>
        </p:txBody>
      </p:sp>
    </p:spTree>
    <p:extLst>
      <p:ext uri="{BB962C8B-B14F-4D97-AF65-F5344CB8AC3E}">
        <p14:creationId xmlns:p14="http://schemas.microsoft.com/office/powerpoint/2010/main" val="156913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the main tools for traffic safety? 3E</a:t>
            </a:r>
            <a:endParaRPr lang="en-US" dirty="0"/>
          </a:p>
        </p:txBody>
      </p:sp>
      <p:sp>
        <p:nvSpPr>
          <p:cNvPr id="3" name="Text Placeholder 2"/>
          <p:cNvSpPr>
            <a:spLocks noGrp="1"/>
          </p:cNvSpPr>
          <p:nvPr>
            <p:ph type="body" idx="1"/>
          </p:nvPr>
        </p:nvSpPr>
        <p:spPr/>
        <p:txBody>
          <a:bodyPr/>
          <a:lstStyle/>
          <a:p>
            <a:pPr marL="285750" indent="-285750">
              <a:buFont typeface="Arial" panose="020B0604020202020204" pitchFamily="34" charset="0"/>
              <a:buChar char="•"/>
            </a:pPr>
            <a:r>
              <a:rPr lang="en-US" dirty="0" smtClean="0"/>
              <a:t>Education</a:t>
            </a:r>
          </a:p>
          <a:p>
            <a:pPr marL="285750" indent="-285750">
              <a:buFont typeface="Arial" panose="020B0604020202020204" pitchFamily="34" charset="0"/>
              <a:buChar char="•"/>
            </a:pPr>
            <a:r>
              <a:rPr lang="en-US" dirty="0" smtClean="0"/>
              <a:t>Enforcement</a:t>
            </a:r>
          </a:p>
          <a:p>
            <a:pPr marL="285750" indent="-285750">
              <a:buFont typeface="Arial" panose="020B0604020202020204" pitchFamily="34" charset="0"/>
              <a:buChar char="•"/>
            </a:pPr>
            <a:r>
              <a:rPr lang="en-US" b="1" dirty="0" smtClean="0"/>
              <a:t>Engineering – car &amp; infrastructure</a:t>
            </a:r>
            <a:endParaRPr lang="en-US" b="1" dirty="0"/>
          </a:p>
        </p:txBody>
      </p:sp>
    </p:spTree>
    <p:extLst>
      <p:ext uri="{BB962C8B-B14F-4D97-AF65-F5344CB8AC3E}">
        <p14:creationId xmlns:p14="http://schemas.microsoft.com/office/powerpoint/2010/main" val="7296250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57150"/>
            <a:ext cx="8520600" cy="707400"/>
          </a:xfrm>
        </p:spPr>
        <p:txBody>
          <a:bodyPr/>
          <a:lstStyle/>
          <a:p>
            <a:r>
              <a:rPr lang="en-US" dirty="0"/>
              <a:t>Traditional infrastructural </a:t>
            </a:r>
            <a:r>
              <a:rPr lang="en-US" dirty="0" smtClean="0"/>
              <a:t>measures</a:t>
            </a:r>
            <a:endParaRPr lang="en-US" dirty="0"/>
          </a:p>
        </p:txBody>
      </p:sp>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4224" y="1352550"/>
            <a:ext cx="4537676"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05400" y="1319060"/>
            <a:ext cx="3937148" cy="3071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227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be a (fatal) safety hazard, also for cyclists!</a:t>
            </a:r>
            <a:endParaRPr lang="en-US" dirty="0"/>
          </a:p>
        </p:txBody>
      </p:sp>
      <p:pic>
        <p:nvPicPr>
          <p:cNvPr id="4" name="Afbeelding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5185" y="1428750"/>
            <a:ext cx="4592782" cy="2590800"/>
          </a:xfrm>
          <a:prstGeom prst="rect">
            <a:avLst/>
          </a:prstGeom>
        </p:spPr>
      </p:pic>
      <p:pic>
        <p:nvPicPr>
          <p:cNvPr id="5" name="Picture 4" descr="haasdrecht"/>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157775" y="1447444"/>
            <a:ext cx="3529026" cy="3486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51324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Exemplary drivers are also paying for these infrastructural obstacles…</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549743"/>
            <a:ext cx="3680886" cy="2412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35567" y="1576001"/>
            <a:ext cx="4343257" cy="2412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43423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Hard </a:t>
            </a:r>
            <a:r>
              <a:rPr lang="nl-BE" dirty="0" err="1" smtClean="0"/>
              <a:t>road</a:t>
            </a:r>
            <a:r>
              <a:rPr lang="nl-BE" dirty="0" smtClean="0"/>
              <a:t> cuts are </a:t>
            </a:r>
            <a:r>
              <a:rPr lang="nl-BE" dirty="0" err="1" smtClean="0"/>
              <a:t>not</a:t>
            </a:r>
            <a:r>
              <a:rPr lang="nl-BE" dirty="0" smtClean="0"/>
              <a:t> </a:t>
            </a:r>
            <a:r>
              <a:rPr lang="nl-BE" dirty="0" err="1" smtClean="0"/>
              <a:t>possible</a:t>
            </a:r>
            <a:r>
              <a:rPr lang="nl-BE" dirty="0" smtClean="0"/>
              <a:t> </a:t>
            </a:r>
            <a:r>
              <a:rPr lang="nl-BE" dirty="0" err="1" smtClean="0"/>
              <a:t>everywhere</a:t>
            </a:r>
            <a:endParaRPr lang="nl-BE" dirty="0"/>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1276350"/>
            <a:ext cx="3657600" cy="2869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fbeelding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81498" y="1276350"/>
            <a:ext cx="4457702" cy="2514600"/>
          </a:xfrm>
          <a:prstGeom prst="rect">
            <a:avLst/>
          </a:prstGeom>
        </p:spPr>
      </p:pic>
    </p:spTree>
    <p:extLst>
      <p:ext uri="{BB962C8B-B14F-4D97-AF65-F5344CB8AC3E}">
        <p14:creationId xmlns:p14="http://schemas.microsoft.com/office/powerpoint/2010/main" val="2083811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‘Smart’ hard </a:t>
            </a:r>
            <a:r>
              <a:rPr lang="en-US" dirty="0" smtClean="0"/>
              <a:t>measures</a:t>
            </a:r>
            <a:endParaRPr lang="en-US" dirty="0"/>
          </a:p>
        </p:txBody>
      </p:sp>
      <p:sp>
        <p:nvSpPr>
          <p:cNvPr id="3" name="Text Placeholder 2"/>
          <p:cNvSpPr>
            <a:spLocks noGrp="1"/>
          </p:cNvSpPr>
          <p:nvPr>
            <p:ph type="body" idx="1"/>
          </p:nvPr>
        </p:nvSpPr>
        <p:spPr/>
        <p:txBody>
          <a:bodyPr/>
          <a:lstStyle/>
          <a:p>
            <a:endParaRPr lang="nl-BE" dirty="0"/>
          </a:p>
        </p:txBody>
      </p:sp>
      <p:pic>
        <p:nvPicPr>
          <p:cNvPr id="5"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066504"/>
            <a:ext cx="3962400" cy="3207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64640" y="209550"/>
            <a:ext cx="1917160" cy="452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679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 measures: </a:t>
            </a:r>
            <a:r>
              <a:rPr lang="en-US" dirty="0"/>
              <a:t>n</a:t>
            </a:r>
            <a:r>
              <a:rPr lang="en-US" dirty="0" smtClean="0"/>
              <a:t>udging in </a:t>
            </a:r>
            <a:r>
              <a:rPr lang="nl-BE" dirty="0" err="1" smtClean="0"/>
              <a:t>the</a:t>
            </a:r>
            <a:r>
              <a:rPr lang="nl-BE" dirty="0" smtClean="0"/>
              <a:t> public domain</a:t>
            </a:r>
            <a:endParaRPr lang="nl-BE" dirty="0"/>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7802" y="1200150"/>
            <a:ext cx="4785609" cy="310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63011" y="1261300"/>
            <a:ext cx="1452189" cy="2603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756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Part I: the road traffic safety context in 2017</a:t>
            </a:r>
            <a:endParaRPr lang="en-GB" dirty="0"/>
          </a:p>
        </p:txBody>
      </p:sp>
    </p:spTree>
    <p:extLst>
      <p:ext uri="{BB962C8B-B14F-4D97-AF65-F5344CB8AC3E}">
        <p14:creationId xmlns:p14="http://schemas.microsoft.com/office/powerpoint/2010/main" val="9983617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txBox="1">
            <a:spLocks noGrp="1"/>
          </p:cNvSpPr>
          <p:nvPr>
            <p:ph type="title"/>
          </p:nvPr>
        </p:nvSpPr>
        <p:spPr/>
        <p:txBody>
          <a:bodyPr/>
          <a:lstStyle/>
          <a:p>
            <a:pPr lvl="0"/>
            <a:r>
              <a:rPr lang="en-GB" smtClean="0"/>
              <a:t>EU initiatives on the vehicle front</a:t>
            </a:r>
            <a:endParaRPr lang="en-GB" dirty="0"/>
          </a:p>
        </p:txBody>
      </p:sp>
      <p:sp>
        <p:nvSpPr>
          <p:cNvPr id="119" name="Shape 119"/>
          <p:cNvSpPr txBox="1">
            <a:spLocks noGrp="1"/>
          </p:cNvSpPr>
          <p:nvPr>
            <p:ph type="body" idx="1"/>
          </p:nvPr>
        </p:nvSpPr>
        <p:spPr/>
        <p:txBody>
          <a:bodyPr/>
          <a:lstStyle/>
          <a:p>
            <a:pPr marL="285750" lvl="0" indent="-285750">
              <a:buFont typeface="Arial" panose="020B0604020202020204" pitchFamily="34" charset="0"/>
              <a:buChar char="•"/>
            </a:pPr>
            <a:r>
              <a:rPr lang="en-GB" smtClean="0"/>
              <a:t>EU “Connected and intelligent cars” – C-ITS platform -&gt; 2019/2020, EC priority</a:t>
            </a:r>
          </a:p>
          <a:p>
            <a:pPr marL="285750" lvl="0" indent="-285750">
              <a:buFont typeface="Arial" panose="020B0604020202020204" pitchFamily="34" charset="0"/>
              <a:buChar char="•"/>
            </a:pPr>
            <a:r>
              <a:rPr lang="en-GB" smtClean="0"/>
              <a:t>Actual EU safety regulation is very weak (German influence?) </a:t>
            </a:r>
          </a:p>
          <a:p>
            <a:pPr marL="285750" lvl="0" indent="-285750">
              <a:buFont typeface="Arial" panose="020B0604020202020204" pitchFamily="34" charset="0"/>
              <a:buChar char="•"/>
            </a:pPr>
            <a:r>
              <a:rPr lang="en-GB" smtClean="0"/>
              <a:t>Expected upcoming  ‘new car’ regulation (2020) is step forward, including black box &amp; half open ISA most probably. (Cycling detection obligation only in 2028 ??)</a:t>
            </a:r>
          </a:p>
          <a:p>
            <a:pPr marL="285750" lvl="0" indent="-285750">
              <a:buFont typeface="Arial" panose="020B0604020202020204" pitchFamily="34" charset="0"/>
              <a:buChar char="•"/>
            </a:pPr>
            <a:r>
              <a:rPr lang="en-GB" smtClean="0"/>
              <a:t>But it takes about 20 years before having your car fleet replaced!</a:t>
            </a:r>
          </a:p>
          <a:p>
            <a:pPr marL="285750" lvl="0" indent="-285750">
              <a:buFont typeface="Arial" panose="020B0604020202020204" pitchFamily="34" charset="0"/>
              <a:buChar char="•"/>
            </a:pPr>
            <a:r>
              <a:rPr lang="en-GB" smtClean="0"/>
              <a:t>I have neighbours driving 25 year old cars in our neighbourhood like if they are on a race track….</a:t>
            </a:r>
            <a:endParaRPr lang="en-GB" dirty="0"/>
          </a:p>
        </p:txBody>
      </p:sp>
    </p:spTree>
    <p:extLst>
      <p:ext uri="{BB962C8B-B14F-4D97-AF65-F5344CB8AC3E}">
        <p14:creationId xmlns:p14="http://schemas.microsoft.com/office/powerpoint/2010/main" val="341903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p:txBody>
          <a:bodyPr/>
          <a:lstStyle/>
          <a:p>
            <a:pPr lvl="0"/>
            <a:r>
              <a:rPr lang="en-GB" smtClean="0"/>
              <a:t>Automotive industry &amp; large ICT players</a:t>
            </a:r>
            <a:endParaRPr lang="en-GB" dirty="0"/>
          </a:p>
        </p:txBody>
      </p:sp>
      <p:sp>
        <p:nvSpPr>
          <p:cNvPr id="125" name="Shape 125"/>
          <p:cNvSpPr txBox="1">
            <a:spLocks noGrp="1"/>
          </p:cNvSpPr>
          <p:nvPr>
            <p:ph type="body" idx="1"/>
          </p:nvPr>
        </p:nvSpPr>
        <p:spPr/>
        <p:txBody>
          <a:bodyPr/>
          <a:lstStyle/>
          <a:p>
            <a:pPr marL="285750" lvl="0" indent="-285750">
              <a:buFont typeface="Arial" panose="020B0604020202020204" pitchFamily="34" charset="0"/>
              <a:buChar char="•"/>
            </a:pPr>
            <a:r>
              <a:rPr lang="en-GB" dirty="0" smtClean="0"/>
              <a:t>Integrated ADAS (Advanced Driver Assistance System)</a:t>
            </a:r>
            <a:br>
              <a:rPr lang="en-GB" dirty="0" smtClean="0"/>
            </a:br>
            <a:r>
              <a:rPr lang="en-GB" dirty="0" smtClean="0"/>
              <a:t>in new cars (all major brands)</a:t>
            </a:r>
          </a:p>
          <a:p>
            <a:pPr marL="285750" lvl="0" indent="-285750">
              <a:buFont typeface="Arial" panose="020B0604020202020204" pitchFamily="34" charset="0"/>
              <a:buChar char="•"/>
            </a:pPr>
            <a:r>
              <a:rPr lang="en-GB" dirty="0" smtClean="0"/>
              <a:t>Big new players are coming in: Intel, </a:t>
            </a:r>
            <a:r>
              <a:rPr lang="en-GB" dirty="0" err="1" smtClean="0"/>
              <a:t>Nvidia</a:t>
            </a:r>
            <a:r>
              <a:rPr lang="en-GB" dirty="0" smtClean="0"/>
              <a:t>, Panasonic, Sony, Google, …</a:t>
            </a:r>
            <a:br>
              <a:rPr lang="en-GB" dirty="0" smtClean="0"/>
            </a:br>
            <a:r>
              <a:rPr lang="en-GB" dirty="0" smtClean="0"/>
              <a:t>ADAS market is growing 10-25% on a yearly basis!</a:t>
            </a:r>
          </a:p>
          <a:p>
            <a:pPr marL="285750" lvl="0" indent="-285750">
              <a:buFont typeface="Arial" panose="020B0604020202020204" pitchFamily="34" charset="0"/>
              <a:buChar char="•"/>
            </a:pPr>
            <a:r>
              <a:rPr lang="en-GB" dirty="0" smtClean="0"/>
              <a:t>Self driving car ( mass production starting from 2022-2025?), but will be quite expensive in the beginning and mass penetration for after 2035</a:t>
            </a:r>
          </a:p>
          <a:p>
            <a:pPr marL="285750" lvl="0" indent="-285750">
              <a:buFont typeface="Arial" panose="020B0604020202020204" pitchFamily="34" charset="0"/>
              <a:buChar char="•"/>
            </a:pPr>
            <a:r>
              <a:rPr lang="en-GB" dirty="0" smtClean="0"/>
              <a:t>BUT: Almost all car manufacturers profit from ‘high power’ ‘high profit’ margins... </a:t>
            </a:r>
          </a:p>
          <a:p>
            <a:pPr lvl="0"/>
            <a:endParaRPr lang="en-GB" dirty="0"/>
          </a:p>
        </p:txBody>
      </p:sp>
    </p:spTree>
    <p:extLst>
      <p:ext uri="{BB962C8B-B14F-4D97-AF65-F5344CB8AC3E}">
        <p14:creationId xmlns:p14="http://schemas.microsoft.com/office/powerpoint/2010/main" val="106427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we doing enough?</a:t>
            </a:r>
            <a:endParaRPr lang="en-US" dirty="0"/>
          </a:p>
        </p:txBody>
      </p:sp>
      <p:sp>
        <p:nvSpPr>
          <p:cNvPr id="3" name="Text Placeholder 2"/>
          <p:cNvSpPr>
            <a:spLocks noGrp="1"/>
          </p:cNvSpPr>
          <p:nvPr>
            <p:ph type="body" idx="1"/>
          </p:nvPr>
        </p:nvSpPr>
        <p:spPr/>
        <p:txBody>
          <a:bodyPr/>
          <a:lstStyle/>
          <a:p>
            <a:endParaRPr lang="nl-BE"/>
          </a:p>
        </p:txBody>
      </p:sp>
    </p:spTree>
    <p:extLst>
      <p:ext uri="{BB962C8B-B14F-4D97-AF65-F5344CB8AC3E}">
        <p14:creationId xmlns:p14="http://schemas.microsoft.com/office/powerpoint/2010/main" val="2675631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t>Widening gap between the actual and desired progress towards the EU 2020 target</a:t>
            </a:r>
            <a:endParaRPr lang="en-GB" sz="3200" dirty="0"/>
          </a:p>
        </p:txBody>
      </p:sp>
      <p:pic>
        <p:nvPicPr>
          <p:cNvPr id="10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1504950"/>
            <a:ext cx="5385644" cy="3376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93591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47800" y="133350"/>
            <a:ext cx="5597720" cy="4676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02561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GB" dirty="0" smtClean="0"/>
              <a:t>The need for </a:t>
            </a:r>
            <a:r>
              <a:rPr lang="en-GB" i="1" dirty="0" smtClean="0"/>
              <a:t>effective and rapid </a:t>
            </a:r>
            <a:r>
              <a:rPr lang="en-GB" dirty="0" smtClean="0"/>
              <a:t>action</a:t>
            </a:r>
            <a:endParaRPr lang="en-GB" dirty="0"/>
          </a:p>
        </p:txBody>
      </p:sp>
      <p:sp>
        <p:nvSpPr>
          <p:cNvPr id="131" name="Shape 131"/>
          <p:cNvSpPr txBox="1">
            <a:spLocks noGrp="1"/>
          </p:cNvSpPr>
          <p:nvPr>
            <p:ph type="body" idx="1"/>
          </p:nvPr>
        </p:nvSpPr>
        <p:spPr>
          <a:prstGeom prst="rect">
            <a:avLst/>
          </a:prstGeom>
        </p:spPr>
        <p:txBody>
          <a:bodyPr lIns="91425" tIns="91425" rIns="91425" bIns="91425" anchor="t" anchorCtr="0">
            <a:noAutofit/>
          </a:bodyPr>
          <a:lstStyle/>
          <a:p>
            <a:pPr marL="514350" lvl="0" indent="-285750">
              <a:buFont typeface="Arial" panose="020B0604020202020204" pitchFamily="34" charset="0"/>
              <a:buChar char="•"/>
            </a:pPr>
            <a:r>
              <a:rPr lang="en-GB" sz="1600" dirty="0" smtClean="0"/>
              <a:t>2020 EU &amp; national target: reduce traffic casualties </a:t>
            </a:r>
            <a:r>
              <a:rPr lang="en-GB" sz="1600" b="1" dirty="0" smtClean="0"/>
              <a:t>by half</a:t>
            </a:r>
            <a:r>
              <a:rPr lang="en-GB" sz="1600" dirty="0" smtClean="0"/>
              <a:t>! This asks for serious measures! (if not, politics undermine their own credibility)</a:t>
            </a:r>
          </a:p>
          <a:p>
            <a:pPr marL="514350" indent="-285750">
              <a:buFont typeface="Arial" panose="020B0604020202020204" pitchFamily="34" charset="0"/>
              <a:buChar char="•"/>
            </a:pPr>
            <a:r>
              <a:rPr lang="en-GB" sz="1600" dirty="0" smtClean="0"/>
              <a:t>Traffic insecurity is costing society way too much (around € 14 billion in the Netherlands)</a:t>
            </a:r>
          </a:p>
          <a:p>
            <a:pPr marL="514350" lvl="0" indent="-285750">
              <a:buFont typeface="Arial" panose="020B0604020202020204" pitchFamily="34" charset="0"/>
              <a:buChar char="•"/>
            </a:pPr>
            <a:r>
              <a:rPr lang="en-GB" sz="1600" dirty="0" smtClean="0"/>
              <a:t>Sustainability transition can no longer wait after Paris climate agreement</a:t>
            </a:r>
          </a:p>
          <a:p>
            <a:pPr marL="514350" lvl="0" indent="-285750">
              <a:buFont typeface="Arial" panose="020B0604020202020204" pitchFamily="34" charset="0"/>
              <a:buChar char="•"/>
            </a:pPr>
            <a:r>
              <a:rPr lang="en-GB" sz="1600" b="1" dirty="0" smtClean="0"/>
              <a:t>Active road users are a blessing for society and need a safe environment!</a:t>
            </a:r>
            <a:r>
              <a:rPr lang="en-GB" sz="1600" dirty="0" smtClean="0"/>
              <a:t/>
            </a:r>
            <a:br>
              <a:rPr lang="en-GB" sz="1600" dirty="0" smtClean="0"/>
            </a:br>
            <a:r>
              <a:rPr lang="en-GB" sz="1600" dirty="0" smtClean="0"/>
              <a:t>Effective </a:t>
            </a:r>
            <a:r>
              <a:rPr lang="en-GB" sz="1600" dirty="0" smtClean="0"/>
              <a:t>30/40 km/h </a:t>
            </a:r>
            <a:r>
              <a:rPr lang="en-GB" sz="1600" dirty="0" smtClean="0"/>
              <a:t>zones &amp; local traffic/cycling roads are paramount!</a:t>
            </a:r>
          </a:p>
          <a:p>
            <a:pPr marL="514350" lvl="0" indent="-285750">
              <a:buFont typeface="Arial" panose="020B0604020202020204" pitchFamily="34" charset="0"/>
              <a:buChar char="•"/>
            </a:pPr>
            <a:r>
              <a:rPr lang="en-GB" sz="1600" dirty="0" smtClean="0"/>
              <a:t>Severe </a:t>
            </a:r>
            <a:r>
              <a:rPr lang="en-GB" sz="1600" b="1" dirty="0" smtClean="0"/>
              <a:t>morality issue</a:t>
            </a:r>
            <a:r>
              <a:rPr lang="en-GB" sz="1600" dirty="0" smtClean="0"/>
              <a:t>: how can you advise people to walk &amp; cycle more while not guaranteeing their safety at a reasonable &amp; feasible level? (nice European court case, </a:t>
            </a:r>
            <a:r>
              <a:rPr lang="en-GB" sz="1600" dirty="0" err="1" smtClean="0"/>
              <a:t>Dieselgate</a:t>
            </a:r>
            <a:r>
              <a:rPr lang="en-GB" sz="1600" dirty="0" smtClean="0"/>
              <a:t> proved external triggers are necessary for institutions to move )</a:t>
            </a:r>
          </a:p>
          <a:p>
            <a:pPr marL="285750" lvl="1" indent="-285750">
              <a:buFont typeface="Arial" panose="020B0604020202020204" pitchFamily="34" charset="0"/>
              <a:buChar char="•"/>
            </a:pPr>
            <a:endParaRPr lang="en-GB" sz="1200" dirty="0" smtClean="0"/>
          </a:p>
          <a:p>
            <a:pPr marL="285750" lvl="0" indent="-285750">
              <a:spcBef>
                <a:spcPts val="0"/>
              </a:spcBef>
              <a:buFont typeface="Arial" panose="020B0604020202020204" pitchFamily="34" charset="0"/>
              <a:buChar char="•"/>
            </a:pPr>
            <a:endParaRPr lang="en-GB" sz="1600" dirty="0" smtClean="0"/>
          </a:p>
          <a:p>
            <a:pPr marL="285750" lvl="0" indent="-285750">
              <a:spcBef>
                <a:spcPts val="0"/>
              </a:spcBef>
              <a:buFont typeface="Arial" panose="020B0604020202020204" pitchFamily="34" charset="0"/>
              <a:buChar char="•"/>
            </a:pPr>
            <a:endParaRPr lang="en-GB" sz="1600" b="1" dirty="0" smtClean="0"/>
          </a:p>
          <a:p>
            <a:pPr marL="285750" lvl="0" indent="-285750">
              <a:spcBef>
                <a:spcPts val="0"/>
              </a:spcBef>
              <a:buFont typeface="Arial" panose="020B0604020202020204" pitchFamily="34" charset="0"/>
              <a:buChar char="•"/>
            </a:pPr>
            <a:endParaRPr lang="en-GB" sz="1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Part II</a:t>
            </a:r>
            <a:br>
              <a:rPr lang="en-GB" dirty="0" smtClean="0"/>
            </a:br>
            <a:r>
              <a:rPr lang="en-GB" dirty="0" smtClean="0"/>
              <a:t>The challenges and opportunities ahead</a:t>
            </a:r>
            <a:endParaRPr lang="en-GB" dirty="0"/>
          </a:p>
        </p:txBody>
      </p:sp>
    </p:spTree>
    <p:extLst>
      <p:ext uri="{BB962C8B-B14F-4D97-AF65-F5344CB8AC3E}">
        <p14:creationId xmlns:p14="http://schemas.microsoft.com/office/powerpoint/2010/main" val="24511071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 y="971550"/>
            <a:ext cx="9131367"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The challenge: safe sustainable traffic</a:t>
            </a:r>
            <a:endParaRPr lang="en-US" dirty="0"/>
          </a:p>
        </p:txBody>
      </p:sp>
    </p:spTree>
    <p:extLst>
      <p:ext uri="{BB962C8B-B14F-4D97-AF65-F5344CB8AC3E}">
        <p14:creationId xmlns:p14="http://schemas.microsoft.com/office/powerpoint/2010/main" val="29516504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902" y="209550"/>
            <a:ext cx="8520600" cy="707400"/>
          </a:xfrm>
        </p:spPr>
        <p:txBody>
          <a:bodyPr/>
          <a:lstStyle/>
          <a:p>
            <a:r>
              <a:rPr lang="nl-BE" dirty="0" err="1" smtClean="0"/>
              <a:t>Connected</a:t>
            </a:r>
            <a:r>
              <a:rPr lang="nl-BE" dirty="0" smtClean="0"/>
              <a:t> Traffic Cloud &amp; TM 2.0</a:t>
            </a:r>
            <a:endParaRPr lang="nl-BE" dirty="0"/>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0600" y="895350"/>
            <a:ext cx="7010400" cy="4021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08055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prstGeom prst="rect">
            <a:avLst/>
          </a:prstGeom>
        </p:spPr>
        <p:txBody>
          <a:bodyPr lIns="91425" tIns="91425" rIns="91425" bIns="91425" anchor="t" anchorCtr="0">
            <a:noAutofit/>
          </a:bodyPr>
          <a:lstStyle/>
          <a:p>
            <a:pPr lvl="0"/>
            <a:r>
              <a:rPr lang="en-GB" dirty="0"/>
              <a:t>The rise of ‘excellent driving</a:t>
            </a:r>
            <a:r>
              <a:rPr lang="en-GB" dirty="0" smtClean="0"/>
              <a:t>’ in company fleets</a:t>
            </a:r>
            <a:endParaRPr lang="nl-BE" noProof="0" dirty="0"/>
          </a:p>
        </p:txBody>
      </p:sp>
      <p:sp>
        <p:nvSpPr>
          <p:cNvPr id="143" name="Shape 143"/>
          <p:cNvSpPr txBox="1">
            <a:spLocks noGrp="1"/>
          </p:cNvSpPr>
          <p:nvPr>
            <p:ph type="body" idx="1"/>
          </p:nvPr>
        </p:nvSpPr>
        <p:spPr>
          <a:xfrm>
            <a:off x="6400800" y="971550"/>
            <a:ext cx="2743200" cy="3874450"/>
          </a:xfrm>
          <a:prstGeom prst="rect">
            <a:avLst/>
          </a:prstGeom>
        </p:spPr>
        <p:txBody>
          <a:bodyPr lIns="91425" tIns="91425" rIns="91425" bIns="91425" anchor="t" anchorCtr="0">
            <a:noAutofit/>
          </a:bodyPr>
          <a:lstStyle/>
          <a:p>
            <a:pPr marL="285750" lvl="0" indent="-285750">
              <a:buFont typeface="Arial" panose="020B0604020202020204" pitchFamily="34" charset="0"/>
              <a:buChar char="•"/>
            </a:pPr>
            <a:r>
              <a:rPr lang="en-GB" sz="1400" dirty="0" smtClean="0"/>
              <a:t>Large </a:t>
            </a:r>
            <a:r>
              <a:rPr lang="en-GB" sz="1400" dirty="0"/>
              <a:t>transport companies have their own ‘excellent driving’ programs and tools </a:t>
            </a:r>
            <a:br>
              <a:rPr lang="en-GB" sz="1400" dirty="0"/>
            </a:br>
            <a:r>
              <a:rPr lang="en-GB" sz="1400" dirty="0"/>
              <a:t>(</a:t>
            </a:r>
            <a:r>
              <a:rPr lang="en-GB" sz="1400" dirty="0" err="1"/>
              <a:t>eg</a:t>
            </a:r>
            <a:r>
              <a:rPr lang="en-GB" sz="1400" dirty="0"/>
              <a:t>. Tom </a:t>
            </a:r>
            <a:r>
              <a:rPr lang="en-GB" sz="1400" dirty="0" err="1"/>
              <a:t>Tom</a:t>
            </a:r>
            <a:r>
              <a:rPr lang="en-GB" sz="1400" dirty="0"/>
              <a:t> </a:t>
            </a:r>
            <a:r>
              <a:rPr lang="en-GB" sz="1400" dirty="0" err="1"/>
              <a:t>Optidrive</a:t>
            </a:r>
            <a:r>
              <a:rPr lang="en-GB" sz="1400" dirty="0"/>
              <a:t> 360°). </a:t>
            </a:r>
          </a:p>
          <a:p>
            <a:pPr marL="285750" lvl="0" indent="-285750">
              <a:buFont typeface="Arial" panose="020B0604020202020204" pitchFamily="34" charset="0"/>
              <a:buChar char="•"/>
            </a:pPr>
            <a:r>
              <a:rPr lang="en-GB" sz="1400" dirty="0"/>
              <a:t>SME’s (</a:t>
            </a:r>
            <a:r>
              <a:rPr lang="en-GB" sz="1400" dirty="0" err="1"/>
              <a:t>Prodongle</a:t>
            </a:r>
            <a:r>
              <a:rPr lang="en-GB" sz="1400" dirty="0"/>
              <a:t>, </a:t>
            </a:r>
            <a:r>
              <a:rPr lang="en-GB" sz="1400" dirty="0" err="1"/>
              <a:t>Suivo</a:t>
            </a:r>
            <a:r>
              <a:rPr lang="en-GB" sz="1400" dirty="0"/>
              <a:t>, </a:t>
            </a:r>
            <a:r>
              <a:rPr lang="en-GB" sz="1400" dirty="0" err="1"/>
              <a:t>Drivolution</a:t>
            </a:r>
            <a:r>
              <a:rPr lang="en-GB" sz="1400" dirty="0"/>
              <a:t>,  </a:t>
            </a:r>
            <a:r>
              <a:rPr lang="en-GB" sz="1400" dirty="0" err="1"/>
              <a:t>VivaDrive</a:t>
            </a:r>
            <a:r>
              <a:rPr lang="en-GB" sz="1400" dirty="0"/>
              <a:t>, ULU…) support fleet </a:t>
            </a:r>
            <a:r>
              <a:rPr lang="en-GB" sz="1400" dirty="0" smtClean="0"/>
              <a:t>owners</a:t>
            </a:r>
          </a:p>
          <a:p>
            <a:pPr marL="285750" indent="-285750">
              <a:buFont typeface="Arial" panose="020B0604020202020204" pitchFamily="34" charset="0"/>
              <a:buChar char="•"/>
            </a:pPr>
            <a:r>
              <a:rPr lang="en-GB" sz="1400" dirty="0"/>
              <a:t>Telematics penetration in company fleets is still low, around 15% in Europe, but growing at 15% per </a:t>
            </a:r>
            <a:r>
              <a:rPr lang="en-GB" sz="1400" dirty="0" smtClean="0"/>
              <a:t>year</a:t>
            </a:r>
            <a:endParaRPr lang="en-GB" sz="1400" dirty="0"/>
          </a:p>
        </p:txBody>
      </p:sp>
      <p:pic>
        <p:nvPicPr>
          <p:cNvPr id="5" name="Shape 15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57200" y="971550"/>
            <a:ext cx="5943600" cy="3874450"/>
          </a:xfrm>
          <a:prstGeom prst="rect">
            <a:avLst/>
          </a:prstGeom>
          <a:noFill/>
          <a:ln>
            <a:noFill/>
          </a:ln>
        </p:spPr>
      </p:pic>
    </p:spTree>
    <p:extLst>
      <p:ext uri="{BB962C8B-B14F-4D97-AF65-F5344CB8AC3E}">
        <p14:creationId xmlns:p14="http://schemas.microsoft.com/office/powerpoint/2010/main" val="243945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p:txBody>
          <a:bodyPr/>
          <a:lstStyle/>
          <a:p>
            <a:pPr lvl="0"/>
            <a:r>
              <a:rPr lang="en-GB" dirty="0" smtClean="0"/>
              <a:t>Some human driver flaws</a:t>
            </a:r>
            <a:endParaRPr lang="en-GB" dirty="0"/>
          </a:p>
        </p:txBody>
      </p:sp>
      <p:sp>
        <p:nvSpPr>
          <p:cNvPr id="101" name="Shape 101"/>
          <p:cNvSpPr txBox="1">
            <a:spLocks noGrp="1"/>
          </p:cNvSpPr>
          <p:nvPr>
            <p:ph type="body" idx="1"/>
          </p:nvPr>
        </p:nvSpPr>
        <p:spPr/>
        <p:txBody>
          <a:bodyPr/>
          <a:lstStyle/>
          <a:p>
            <a:pPr marL="285750" lvl="0" indent="-285750">
              <a:buFont typeface="Arial" panose="020B0604020202020204" pitchFamily="34" charset="0"/>
              <a:buChar char="•"/>
            </a:pPr>
            <a:r>
              <a:rPr lang="en-GB" dirty="0" smtClean="0"/>
              <a:t>Overestimates his skills and underestimates the chances of having an accident</a:t>
            </a:r>
          </a:p>
          <a:p>
            <a:pPr marL="285750" lvl="0" indent="-285750">
              <a:buFont typeface="Arial" panose="020B0604020202020204" pitchFamily="34" charset="0"/>
              <a:buChar char="•"/>
            </a:pPr>
            <a:r>
              <a:rPr lang="en-GB" dirty="0" smtClean="0"/>
              <a:t>Profits from the advantages of speeding, </a:t>
            </a:r>
            <a:br>
              <a:rPr lang="en-GB" dirty="0" smtClean="0"/>
            </a:br>
            <a:r>
              <a:rPr lang="en-GB" dirty="0" smtClean="0"/>
              <a:t>while not feeling the dangers and the huge loss of quality of life of the public space</a:t>
            </a:r>
          </a:p>
          <a:p>
            <a:pPr marL="285750" lvl="0" indent="-285750">
              <a:buFont typeface="Arial" panose="020B0604020202020204" pitchFamily="34" charset="0"/>
              <a:buChar char="•"/>
            </a:pPr>
            <a:r>
              <a:rPr lang="en-GB" dirty="0" smtClean="0"/>
              <a:t>This means without effective enforcement, speeding seems fun and  even rational</a:t>
            </a:r>
          </a:p>
          <a:p>
            <a:pPr marL="285750" lvl="0" indent="-285750">
              <a:buFont typeface="Arial" panose="020B0604020202020204" pitchFamily="34" charset="0"/>
              <a:buChar char="•"/>
            </a:pPr>
            <a:r>
              <a:rPr lang="en-GB" dirty="0" smtClean="0"/>
              <a:t>But… drivers are also often unaware of the speed limit and even not of their own speed</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p:txBody>
          <a:bodyPr/>
          <a:lstStyle/>
          <a:p>
            <a:pPr lvl="0"/>
            <a:r>
              <a:rPr lang="en-US" dirty="0" smtClean="0"/>
              <a:t>… first steps for the general public</a:t>
            </a:r>
            <a:endParaRPr lang="en-US" dirty="0"/>
          </a:p>
        </p:txBody>
      </p:sp>
      <p:pic>
        <p:nvPicPr>
          <p:cNvPr id="819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81400" y="2114550"/>
            <a:ext cx="838200" cy="898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68282" y="2114549"/>
            <a:ext cx="3661317" cy="890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2400" y="1047750"/>
            <a:ext cx="276968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177882" y="1452689"/>
            <a:ext cx="2374921" cy="48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567042" y="1452688"/>
            <a:ext cx="1538358" cy="48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581400" y="3333750"/>
            <a:ext cx="1828800"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1" name="Picture 9"/>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638800" y="3150393"/>
            <a:ext cx="2141379"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3"/>
          <p:cNvSpPr>
            <a:spLocks noGrp="1"/>
          </p:cNvSpPr>
          <p:nvPr>
            <p:ph type="body" idx="1"/>
          </p:nvPr>
        </p:nvSpPr>
        <p:spPr/>
        <p:txBody>
          <a:bodyPr/>
          <a:lstStyle/>
          <a:p>
            <a:endParaRPr lang="nl-BE"/>
          </a:p>
        </p:txBody>
      </p:sp>
    </p:spTree>
    <p:extLst>
      <p:ext uri="{BB962C8B-B14F-4D97-AF65-F5344CB8AC3E}">
        <p14:creationId xmlns:p14="http://schemas.microsoft.com/office/powerpoint/2010/main" val="33203080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Connected car hardware for everyone</a:t>
            </a:r>
            <a:endParaRPr lang="en-US"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994030"/>
            <a:ext cx="8991600" cy="3844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52602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PHYD- Pay How You Drive: the insurer as coach</a:t>
            </a:r>
            <a:endParaRPr lang="en-US" dirty="0"/>
          </a:p>
        </p:txBody>
      </p:sp>
      <p:sp>
        <p:nvSpPr>
          <p:cNvPr id="3" name="Text Placeholder 2"/>
          <p:cNvSpPr>
            <a:spLocks noGrp="1"/>
          </p:cNvSpPr>
          <p:nvPr>
            <p:ph type="body" idx="1"/>
          </p:nvPr>
        </p:nvSpPr>
        <p:spPr>
          <a:xfrm>
            <a:off x="311700" y="1428750"/>
            <a:ext cx="8520600" cy="3124200"/>
          </a:xfrm>
        </p:spPr>
        <p:txBody>
          <a:bodyPr/>
          <a:lstStyle/>
          <a:p>
            <a:pPr marL="285750" lvl="0" indent="-285750">
              <a:buFont typeface="Arial" panose="020B0604020202020204" pitchFamily="34" charset="0"/>
              <a:buChar char="•"/>
            </a:pPr>
            <a:r>
              <a:rPr lang="en-US" dirty="0" smtClean="0"/>
              <a:t>Origin in the US, now mainly in UK &amp; the Netherlands</a:t>
            </a:r>
          </a:p>
          <a:p>
            <a:pPr marL="285750" lvl="0" indent="-285750">
              <a:buFont typeface="Arial" panose="020B0604020202020204" pitchFamily="34" charset="0"/>
              <a:buChar char="•"/>
            </a:pPr>
            <a:r>
              <a:rPr lang="en-US" dirty="0" smtClean="0"/>
              <a:t>Mostly via a dongle/</a:t>
            </a:r>
            <a:r>
              <a:rPr lang="en-US" dirty="0" err="1" smtClean="0"/>
              <a:t>chipin</a:t>
            </a:r>
            <a:r>
              <a:rPr lang="en-US" dirty="0" smtClean="0"/>
              <a:t> &amp; OBD port: more reliable &amp; more info</a:t>
            </a:r>
          </a:p>
          <a:p>
            <a:pPr marL="285750" lvl="0" indent="-285750">
              <a:buFont typeface="Arial" panose="020B0604020202020204" pitchFamily="34" charset="0"/>
              <a:buChar char="•"/>
            </a:pPr>
            <a:r>
              <a:rPr lang="en-US" dirty="0" err="1" smtClean="0"/>
              <a:t>Danlaw</a:t>
            </a:r>
            <a:r>
              <a:rPr lang="en-US" dirty="0" smtClean="0"/>
              <a:t> market leader</a:t>
            </a:r>
            <a:endParaRPr lang="en-US" dirty="0"/>
          </a:p>
        </p:txBody>
      </p:sp>
      <p:pic>
        <p:nvPicPr>
          <p:cNvPr id="9219"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0" y="3013364"/>
            <a:ext cx="3962400" cy="190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171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85750"/>
            <a:ext cx="8520600" cy="707400"/>
          </a:xfrm>
        </p:spPr>
        <p:txBody>
          <a:bodyPr/>
          <a:lstStyle/>
          <a:p>
            <a:r>
              <a:rPr lang="nl-BE" noProof="0" dirty="0" smtClean="0"/>
              <a:t>NL (1) - Fairzekering</a:t>
            </a:r>
            <a:endParaRPr lang="nl-BE" noProof="0" dirty="0"/>
          </a:p>
        </p:txBody>
      </p:sp>
      <p:sp>
        <p:nvSpPr>
          <p:cNvPr id="3" name="Text Placeholder 2"/>
          <p:cNvSpPr>
            <a:spLocks noGrp="1"/>
          </p:cNvSpPr>
          <p:nvPr>
            <p:ph type="body" idx="1"/>
          </p:nvPr>
        </p:nvSpPr>
        <p:spPr/>
        <p:txBody>
          <a:bodyPr/>
          <a:lstStyle/>
          <a:p>
            <a:endParaRPr lang="nl-BE" noProof="0" dirty="0" smtClean="0"/>
          </a:p>
          <a:p>
            <a:endParaRPr lang="nl-BE" noProof="0" dirty="0"/>
          </a:p>
          <a:p>
            <a:endParaRPr lang="nl-BE" noProof="0" dirty="0" smtClean="0"/>
          </a:p>
          <a:p>
            <a:endParaRPr lang="nl-BE" noProof="0" dirty="0"/>
          </a:p>
          <a:p>
            <a:endParaRPr lang="nl-BE" noProof="0" dirty="0"/>
          </a:p>
        </p:txBody>
      </p:sp>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5634" y="1098036"/>
            <a:ext cx="998772" cy="998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38400" y="1149156"/>
            <a:ext cx="2938450" cy="724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38200" y="2166295"/>
            <a:ext cx="6932342" cy="2591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522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85750"/>
            <a:ext cx="8520600" cy="707400"/>
          </a:xfrm>
        </p:spPr>
        <p:txBody>
          <a:bodyPr/>
          <a:lstStyle/>
          <a:p>
            <a:r>
              <a:rPr lang="nl-BE" noProof="0" dirty="0" smtClean="0"/>
              <a:t>NL (2) Aegon</a:t>
            </a:r>
            <a:endParaRPr lang="nl-BE" noProof="0" dirty="0"/>
          </a:p>
        </p:txBody>
      </p:sp>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24600" y="0"/>
            <a:ext cx="2671907" cy="506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3693841"/>
            <a:ext cx="3315767" cy="1019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 y="2247900"/>
            <a:ext cx="3586976" cy="125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7200" y="1047750"/>
            <a:ext cx="5691344"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14954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19398" y="2419350"/>
            <a:ext cx="6226527"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42400" y="285750"/>
            <a:ext cx="8520600" cy="707400"/>
          </a:xfrm>
        </p:spPr>
        <p:txBody>
          <a:bodyPr/>
          <a:lstStyle/>
          <a:p>
            <a:r>
              <a:rPr lang="nl-BE" noProof="0" dirty="0" smtClean="0"/>
              <a:t>NL (3) ANWB</a:t>
            </a:r>
            <a:endParaRPr lang="nl-BE" noProof="0" dirty="0"/>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9575" y="2676525"/>
            <a:ext cx="2181225"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228600" y="4486930"/>
            <a:ext cx="8534400" cy="523220"/>
          </a:xfrm>
          <a:prstGeom prst="rect">
            <a:avLst/>
          </a:prstGeom>
        </p:spPr>
        <p:txBody>
          <a:bodyPr wrap="square">
            <a:spAutoFit/>
          </a:bodyPr>
          <a:lstStyle/>
          <a:p>
            <a:r>
              <a:rPr lang="en-GB" b="1" i="1" dirty="0"/>
              <a:t>“The average score that people with a “drive safe insurance” have, is 75. They received on average a reduction of 17.5% insurance fee”</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1504950"/>
            <a:ext cx="7878762" cy="966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0113" y="895350"/>
            <a:ext cx="5451087" cy="765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923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 y="1296518"/>
            <a:ext cx="5363737" cy="1168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p:txBody>
          <a:bodyPr/>
          <a:lstStyle/>
          <a:p>
            <a:r>
              <a:rPr lang="nl-BE" noProof="0" dirty="0" smtClean="0"/>
              <a:t>NL (4) Nationale Nederlanden</a:t>
            </a:r>
            <a:endParaRPr lang="nl-BE" noProof="0" dirty="0"/>
          </a:p>
        </p:txBody>
      </p:sp>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1707" y="3105150"/>
            <a:ext cx="3657600" cy="1057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67400" y="128137"/>
            <a:ext cx="3178041" cy="471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60914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7150"/>
            <a:ext cx="9144000" cy="685800"/>
          </a:xfrm>
        </p:spPr>
        <p:txBody>
          <a:bodyPr/>
          <a:lstStyle/>
          <a:p>
            <a:r>
              <a:rPr lang="en-US" sz="3400" dirty="0" smtClean="0"/>
              <a:t>From speed culture to safety culture</a:t>
            </a:r>
            <a:endParaRPr lang="en-US" sz="3400" dirty="0"/>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52600" y="742950"/>
            <a:ext cx="5368637" cy="413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94234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title"/>
          </p:nvPr>
        </p:nvSpPr>
        <p:spPr/>
        <p:txBody>
          <a:bodyPr/>
          <a:lstStyle/>
          <a:p>
            <a:pPr lvl="0"/>
            <a:r>
              <a:rPr lang="en-GB" smtClean="0"/>
              <a:t>Those cases show exemplary driving programs based on ICT follow up work and are very cost-effective!</a:t>
            </a:r>
            <a:endParaRPr lang="en-GB" dirty="0"/>
          </a:p>
        </p:txBody>
      </p:sp>
      <p:sp>
        <p:nvSpPr>
          <p:cNvPr id="4" name="Shape 162"/>
          <p:cNvSpPr txBox="1">
            <a:spLocks noGrp="1"/>
          </p:cNvSpPr>
          <p:nvPr>
            <p:ph type="body" idx="1"/>
          </p:nvPr>
        </p:nvSpPr>
        <p:spPr>
          <a:xfrm>
            <a:off x="311700" y="1809750"/>
            <a:ext cx="8520600" cy="3048000"/>
          </a:xfrm>
        </p:spPr>
        <p:txBody>
          <a:bodyPr/>
          <a:lstStyle/>
          <a:p>
            <a:pPr marL="285750" indent="-285750">
              <a:buFont typeface="Arial" panose="020B0604020202020204" pitchFamily="34" charset="0"/>
              <a:buChar char="•"/>
            </a:pPr>
            <a:r>
              <a:rPr lang="en-GB" dirty="0" smtClean="0"/>
              <a:t>They go much broader then speed alone!</a:t>
            </a:r>
          </a:p>
          <a:p>
            <a:pPr marL="285750" indent="-285750">
              <a:buFont typeface="Arial" panose="020B0604020202020204" pitchFamily="34" charset="0"/>
              <a:buChar char="•"/>
            </a:pPr>
            <a:r>
              <a:rPr lang="en-GB" dirty="0" smtClean="0"/>
              <a:t>A ‘Norwegian’ driving style becomes the norm: exemplary driving, no drinking,  paying attention. </a:t>
            </a:r>
          </a:p>
          <a:p>
            <a:pPr marL="285750" indent="-285750">
              <a:buFont typeface="Arial" panose="020B0604020202020204" pitchFamily="34" charset="0"/>
              <a:buChar char="•"/>
            </a:pPr>
            <a:r>
              <a:rPr lang="en-GB" dirty="0" smtClean="0"/>
              <a:t>Users are satisfied!</a:t>
            </a:r>
          </a:p>
          <a:p>
            <a:pPr marL="285750" indent="-285750">
              <a:buFont typeface="Arial" panose="020B0604020202020204" pitchFamily="34" charset="0"/>
              <a:buChar char="•"/>
            </a:pPr>
            <a:r>
              <a:rPr lang="en-GB" dirty="0" smtClean="0"/>
              <a:t>They are still mainly popular inside a business context with visionary CEO’s</a:t>
            </a:r>
          </a:p>
          <a:p>
            <a:pPr marL="285750" indent="-285750">
              <a:buFont typeface="Arial" panose="020B0604020202020204" pitchFamily="34" charset="0"/>
              <a:buChar char="•"/>
            </a:pPr>
            <a:r>
              <a:rPr lang="en-GB" b="1" dirty="0" smtClean="0"/>
              <a:t>For most drivers, traffic safety suffers from a market failure </a:t>
            </a:r>
            <a:br>
              <a:rPr lang="en-GB" b="1" dirty="0" smtClean="0"/>
            </a:br>
            <a:r>
              <a:rPr lang="en-GB" b="1" dirty="0" smtClean="0"/>
              <a:t>--&gt; public authorities should create/stimulate the market!</a:t>
            </a:r>
          </a:p>
          <a:p>
            <a:pPr marL="285750" lvl="0" indent="-285750">
              <a:buFont typeface="Arial" panose="020B0604020202020204" pitchFamily="34" charset="0"/>
              <a:buChar cha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Part III</a:t>
            </a:r>
            <a:br>
              <a:rPr lang="en-GB" dirty="0" smtClean="0"/>
            </a:br>
            <a:r>
              <a:rPr lang="en-GB" dirty="0" smtClean="0"/>
              <a:t>New technology for, finally, </a:t>
            </a:r>
            <a:br>
              <a:rPr lang="en-GB" dirty="0" smtClean="0"/>
            </a:br>
            <a:r>
              <a:rPr lang="en-GB" dirty="0" smtClean="0"/>
              <a:t>a civilized public domain</a:t>
            </a:r>
            <a:endParaRPr lang="en-GB" dirty="0"/>
          </a:p>
        </p:txBody>
      </p:sp>
    </p:spTree>
    <p:extLst>
      <p:ext uri="{BB962C8B-B14F-4D97-AF65-F5344CB8AC3E}">
        <p14:creationId xmlns:p14="http://schemas.microsoft.com/office/powerpoint/2010/main" val="8687401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prstGeom prst="rect">
            <a:avLst/>
          </a:prstGeom>
        </p:spPr>
        <p:txBody>
          <a:bodyPr lIns="91425" tIns="91425" rIns="91425" bIns="91425" anchor="t" anchorCtr="0">
            <a:noAutofit/>
          </a:bodyPr>
          <a:lstStyle/>
          <a:p>
            <a:pPr lvl="0" rtl="0">
              <a:spcBef>
                <a:spcPts val="0"/>
              </a:spcBef>
              <a:buNone/>
            </a:pPr>
            <a:r>
              <a:rPr lang="en-GB" dirty="0"/>
              <a:t>Do car builders take into account these flaws?</a:t>
            </a:r>
          </a:p>
        </p:txBody>
      </p:sp>
      <p:sp>
        <p:nvSpPr>
          <p:cNvPr id="3" name="Text Placeholder 2"/>
          <p:cNvSpPr>
            <a:spLocks noGrp="1"/>
          </p:cNvSpPr>
          <p:nvPr>
            <p:ph type="body" idx="1"/>
          </p:nvPr>
        </p:nvSpPr>
        <p:spPr/>
        <p:txBody>
          <a:bodyPr/>
          <a:lstStyle/>
          <a:p>
            <a:endParaRPr lang="nl-BE"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85750"/>
            <a:ext cx="8520600" cy="707400"/>
          </a:xfrm>
        </p:spPr>
        <p:txBody>
          <a:bodyPr/>
          <a:lstStyle/>
          <a:p>
            <a:r>
              <a:rPr lang="en-GB" dirty="0" smtClean="0"/>
              <a:t>The Railroads example: safety first, no exceptions</a:t>
            </a:r>
            <a:endParaRPr lang="en-GB" dirty="0"/>
          </a:p>
        </p:txBody>
      </p:sp>
      <p:sp>
        <p:nvSpPr>
          <p:cNvPr id="3" name="Text Placeholder 2"/>
          <p:cNvSpPr>
            <a:spLocks noGrp="1"/>
          </p:cNvSpPr>
          <p:nvPr>
            <p:ph type="body" idx="1"/>
          </p:nvPr>
        </p:nvSpPr>
        <p:spPr>
          <a:xfrm>
            <a:off x="311700" y="1047750"/>
            <a:ext cx="8520600" cy="4038600"/>
          </a:xfrm>
        </p:spPr>
        <p:txBody>
          <a:bodyPr/>
          <a:lstStyle/>
          <a:p>
            <a:pPr marL="285750" indent="-285750">
              <a:buFont typeface="Arial" panose="020B0604020202020204" pitchFamily="34" charset="0"/>
              <a:buChar char="•"/>
            </a:pPr>
            <a:r>
              <a:rPr lang="en-GB" sz="1300" dirty="0" smtClean="0"/>
              <a:t>After the </a:t>
            </a:r>
            <a:r>
              <a:rPr lang="en-GB" sz="1300" dirty="0" err="1" smtClean="0"/>
              <a:t>Buizingen</a:t>
            </a:r>
            <a:r>
              <a:rPr lang="en-GB" sz="1300" dirty="0" smtClean="0"/>
              <a:t> railroad disaster in 2010 (19 casualties), a “special commission on Railroad safety” was appointed, next to existing railroad safety bodies.</a:t>
            </a:r>
          </a:p>
          <a:p>
            <a:pPr marL="285750" indent="-285750">
              <a:buFont typeface="Arial" panose="020B0604020202020204" pitchFamily="34" charset="0"/>
              <a:buChar char="•"/>
            </a:pPr>
            <a:r>
              <a:rPr lang="en-GB" sz="1300" dirty="0" smtClean="0"/>
              <a:t>They discovered the “red signal” crossing detection system (TBL1) was not present in one of the trains</a:t>
            </a:r>
          </a:p>
          <a:p>
            <a:pPr marL="285750" indent="-285750">
              <a:buFont typeface="Arial" panose="020B0604020202020204" pitchFamily="34" charset="0"/>
              <a:buChar char="•"/>
            </a:pPr>
            <a:r>
              <a:rPr lang="en-GB" sz="1300" dirty="0" smtClean="0"/>
              <a:t>This resulted in an accelerated and mandatory introduction of the TBL1+ “warning and automatic braking” system for </a:t>
            </a:r>
            <a:r>
              <a:rPr lang="en-GB" sz="1300" i="1" dirty="0" smtClean="0"/>
              <a:t>all trains</a:t>
            </a:r>
            <a:r>
              <a:rPr lang="en-GB" sz="1300" dirty="0" smtClean="0"/>
              <a:t>. This involved heavy costs (compared to the small number of avoided casualties and the fact that ETCS will replace it soon) and caused the cancelling of a lot of trains because of maintenance. </a:t>
            </a:r>
            <a:br>
              <a:rPr lang="en-GB" sz="1300" dirty="0" smtClean="0"/>
            </a:br>
            <a:r>
              <a:rPr lang="en-GB" sz="1300" dirty="0" smtClean="0"/>
              <a:t>But,  everybody of the commission, and the minister, agreed that “</a:t>
            </a:r>
            <a:r>
              <a:rPr lang="en-GB" sz="1300" b="1" dirty="0" smtClean="0"/>
              <a:t>safety should take precedence at all times</a:t>
            </a:r>
            <a:r>
              <a:rPr lang="en-GB" sz="1300" dirty="0" smtClean="0"/>
              <a:t>”</a:t>
            </a:r>
          </a:p>
          <a:p>
            <a:pPr marL="285750" indent="-285750">
              <a:buFont typeface="Arial" panose="020B0604020202020204" pitchFamily="34" charset="0"/>
              <a:buChar char="•"/>
            </a:pPr>
            <a:r>
              <a:rPr lang="en-GB" sz="1300" dirty="0" smtClean="0"/>
              <a:t>Also,  </a:t>
            </a:r>
            <a:r>
              <a:rPr lang="en-GB" sz="1300" b="1" dirty="0" smtClean="0"/>
              <a:t>all data is recorded and transmitted</a:t>
            </a:r>
            <a:r>
              <a:rPr lang="en-GB" sz="1300" dirty="0" smtClean="0"/>
              <a:t>, and, after infringing a stop signal, </a:t>
            </a:r>
            <a:r>
              <a:rPr lang="en-GB" sz="1300" b="1" dirty="0" smtClean="0"/>
              <a:t>immediate replacement </a:t>
            </a:r>
            <a:r>
              <a:rPr lang="en-GB" sz="1300" dirty="0" smtClean="0"/>
              <a:t>of the train driver is required. Even if this means blocking the train &amp; railway for hours!</a:t>
            </a:r>
          </a:p>
          <a:p>
            <a:pPr marL="285750" indent="-285750">
              <a:buFont typeface="Arial" panose="020B0604020202020204" pitchFamily="34" charset="0"/>
              <a:buChar char="•"/>
            </a:pPr>
            <a:r>
              <a:rPr lang="en-GB" sz="1300" dirty="0" smtClean="0"/>
              <a:t>If you want to use the Belgian railroads, safety equipment TBL1+ is now an </a:t>
            </a:r>
            <a:r>
              <a:rPr lang="en-GB" sz="1300" b="1" dirty="0" smtClean="0"/>
              <a:t>obligation. Similar rail-systems are also mandatory in most other European countries. This seems logic, no?</a:t>
            </a:r>
            <a:r>
              <a:rPr lang="en-GB" dirty="0" smtClean="0"/>
              <a:t> </a:t>
            </a:r>
            <a:endParaRPr lang="en-GB" dirty="0"/>
          </a:p>
        </p:txBody>
      </p:sp>
    </p:spTree>
    <p:extLst>
      <p:ext uri="{BB962C8B-B14F-4D97-AF65-F5344CB8AC3E}">
        <p14:creationId xmlns:p14="http://schemas.microsoft.com/office/powerpoint/2010/main" val="268728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09550"/>
            <a:ext cx="8520600" cy="707400"/>
          </a:xfrm>
        </p:spPr>
        <p:txBody>
          <a:bodyPr/>
          <a:lstStyle/>
          <a:p>
            <a:r>
              <a:rPr lang="en-GB" dirty="0" smtClean="0"/>
              <a:t>Road traffic: a new context asks for a new policy</a:t>
            </a:r>
            <a:endParaRPr lang="en-GB" dirty="0"/>
          </a:p>
        </p:txBody>
      </p:sp>
      <p:sp>
        <p:nvSpPr>
          <p:cNvPr id="3" name="Text Placeholder 2"/>
          <p:cNvSpPr>
            <a:spLocks noGrp="1"/>
          </p:cNvSpPr>
          <p:nvPr>
            <p:ph type="body" idx="1"/>
          </p:nvPr>
        </p:nvSpPr>
        <p:spPr>
          <a:xfrm>
            <a:off x="304800" y="971550"/>
            <a:ext cx="8520600" cy="3667625"/>
          </a:xfrm>
        </p:spPr>
        <p:txBody>
          <a:bodyPr/>
          <a:lstStyle/>
          <a:p>
            <a:pPr marL="285750" lvl="0" indent="-285750">
              <a:buFont typeface="Arial" panose="020B0604020202020204" pitchFamily="34" charset="0"/>
              <a:buChar char="•"/>
            </a:pPr>
            <a:r>
              <a:rPr lang="en-GB" dirty="0" smtClean="0"/>
              <a:t>Until recently, ‘in car safety’ systems where too expensive (6 million cars in BE)</a:t>
            </a:r>
          </a:p>
          <a:p>
            <a:pPr marL="285750" lvl="0" indent="-285750">
              <a:buFont typeface="Arial" panose="020B0604020202020204" pitchFamily="34" charset="0"/>
              <a:buChar char="•"/>
            </a:pPr>
            <a:r>
              <a:rPr lang="en-GB" dirty="0" smtClean="0"/>
              <a:t>Price of </a:t>
            </a:r>
            <a:r>
              <a:rPr lang="en-GB" dirty="0" err="1" smtClean="0"/>
              <a:t>gps</a:t>
            </a:r>
            <a:r>
              <a:rPr lang="en-GB" dirty="0" smtClean="0"/>
              <a:t>/gsm/camera components have dropped dramatically and ICT processing capacities have exploded.</a:t>
            </a:r>
          </a:p>
          <a:p>
            <a:pPr marL="285750" lvl="0" indent="-285750">
              <a:buFont typeface="Arial" panose="020B0604020202020204" pitchFamily="34" charset="0"/>
              <a:buChar char="•"/>
            </a:pPr>
            <a:r>
              <a:rPr lang="en-GB" dirty="0" smtClean="0"/>
              <a:t>AI &amp; deep learning made image and voice recognition reliable &amp; cheap</a:t>
            </a:r>
          </a:p>
          <a:p>
            <a:pPr marL="285750" lvl="0" indent="-285750">
              <a:buFont typeface="Arial" panose="020B0604020202020204" pitchFamily="34" charset="0"/>
              <a:buChar char="•"/>
            </a:pPr>
            <a:r>
              <a:rPr lang="en-GB" b="1" dirty="0" smtClean="0"/>
              <a:t>Electric cars do not pay fuel taxes so we will need the tech equipment for ‘</a:t>
            </a:r>
            <a:r>
              <a:rPr lang="en-GB" b="1" dirty="0" smtClean="0">
                <a:solidFill>
                  <a:schemeClr val="bg2">
                    <a:lumMod val="50000"/>
                  </a:schemeClr>
                </a:solidFill>
              </a:rPr>
              <a:t>smart road taxes</a:t>
            </a:r>
            <a:r>
              <a:rPr lang="en-GB" dirty="0" smtClean="0"/>
              <a:t>’ </a:t>
            </a:r>
            <a:r>
              <a:rPr lang="en-GB" b="1" dirty="0" smtClean="0"/>
              <a:t>anyway </a:t>
            </a:r>
            <a:br>
              <a:rPr lang="en-GB" b="1" dirty="0" smtClean="0"/>
            </a:br>
            <a:r>
              <a:rPr lang="en-GB" dirty="0" smtClean="0"/>
              <a:t>(price &amp; models breakthrough around </a:t>
            </a:r>
            <a:r>
              <a:rPr lang="en-GB" b="1" dirty="0" smtClean="0"/>
              <a:t>2020</a:t>
            </a:r>
            <a:r>
              <a:rPr lang="en-GB" dirty="0" smtClean="0"/>
              <a:t>).</a:t>
            </a:r>
            <a:endParaRPr lang="en-GB" dirty="0"/>
          </a:p>
          <a:p>
            <a:pPr marL="285750" lvl="0" indent="-285750">
              <a:buFont typeface="Arial" panose="020B0604020202020204" pitchFamily="34" charset="0"/>
              <a:buChar char="•"/>
            </a:pPr>
            <a:r>
              <a:rPr lang="en-GB" dirty="0" smtClean="0"/>
              <a:t>We are the smartphone, </a:t>
            </a:r>
            <a:r>
              <a:rPr lang="en-GB" dirty="0" err="1" smtClean="0"/>
              <a:t>Strava</a:t>
            </a:r>
            <a:r>
              <a:rPr lang="en-GB" dirty="0" smtClean="0"/>
              <a:t> and Facebook generation! Hip brands like Tesla, BMW have your car data already… </a:t>
            </a:r>
            <a:br>
              <a:rPr lang="en-GB" dirty="0" smtClean="0"/>
            </a:br>
            <a:endParaRPr lang="en-GB" dirty="0" smtClean="0"/>
          </a:p>
          <a:p>
            <a:endParaRPr lang="en-GB" dirty="0"/>
          </a:p>
        </p:txBody>
      </p:sp>
    </p:spTree>
    <p:extLst>
      <p:ext uri="{BB962C8B-B14F-4D97-AF65-F5344CB8AC3E}">
        <p14:creationId xmlns:p14="http://schemas.microsoft.com/office/powerpoint/2010/main" val="84696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to make ‘exemplary driving’ the new normal?</a:t>
            </a:r>
            <a:endParaRPr lang="en-GB" dirty="0"/>
          </a:p>
        </p:txBody>
      </p:sp>
      <p:sp>
        <p:nvSpPr>
          <p:cNvPr id="4" name="Shape 162"/>
          <p:cNvSpPr txBox="1">
            <a:spLocks noGrp="1"/>
          </p:cNvSpPr>
          <p:nvPr>
            <p:ph type="body" idx="1"/>
          </p:nvPr>
        </p:nvSpPr>
        <p:spPr/>
        <p:txBody>
          <a:bodyPr/>
          <a:lstStyle/>
          <a:p>
            <a:pPr marL="285750" lvl="0" indent="-285750">
              <a:buFont typeface="Arial" panose="020B0604020202020204" pitchFamily="34" charset="0"/>
              <a:buChar char="•"/>
            </a:pPr>
            <a:r>
              <a:rPr lang="en-GB" dirty="0" smtClean="0"/>
              <a:t>Multitude of possible pathways</a:t>
            </a:r>
          </a:p>
          <a:p>
            <a:pPr marL="285750" lvl="0" indent="-285750">
              <a:buFont typeface="Arial" panose="020B0604020202020204" pitchFamily="34" charset="0"/>
              <a:buChar char="•"/>
            </a:pPr>
            <a:r>
              <a:rPr lang="en-GB" dirty="0" smtClean="0"/>
              <a:t>The proposition on the following slides is just one possibility, the author’s best guess of a fast-track take-up</a:t>
            </a:r>
          </a:p>
          <a:p>
            <a:pPr marL="285750" lvl="0" indent="-285750">
              <a:buFont typeface="Arial" panose="020B0604020202020204" pitchFamily="34" charset="0"/>
              <a:buChar char="•"/>
            </a:pPr>
            <a:r>
              <a:rPr lang="en-GB" dirty="0" smtClean="0"/>
              <a:t>Variations are possible: not a “take or leave” story</a:t>
            </a:r>
          </a:p>
          <a:p>
            <a:pPr marL="285750" lvl="0" indent="-285750">
              <a:buFont typeface="Arial" panose="020B0604020202020204" pitchFamily="34" charset="0"/>
              <a:buChar char="•"/>
            </a:pPr>
            <a:r>
              <a:rPr lang="en-GB" dirty="0" smtClean="0"/>
              <a:t>All components exist already today in some form</a:t>
            </a:r>
          </a:p>
          <a:p>
            <a:pPr marL="285750" lvl="0" indent="-285750">
              <a:buFont typeface="Arial" panose="020B0604020202020204" pitchFamily="34" charset="0"/>
              <a:buChar char="•"/>
            </a:pPr>
            <a:r>
              <a:rPr lang="en-GB" dirty="0" smtClean="0"/>
              <a:t>There are NO fundamental technical, legal or economic objections</a:t>
            </a:r>
          </a:p>
          <a:p>
            <a:pPr marL="285750" lvl="0" indent="-285750">
              <a:buFont typeface="Arial" panose="020B0604020202020204" pitchFamily="34" charset="0"/>
              <a:buChar char="•"/>
            </a:pPr>
            <a:r>
              <a:rPr lang="en-GB" dirty="0" smtClean="0"/>
              <a:t>If you can dream it, you can build it</a:t>
            </a:r>
            <a:br>
              <a:rPr lang="en-GB" dirty="0" smtClean="0"/>
            </a:br>
            <a:endParaRPr lang="en-GB" dirty="0" smtClean="0"/>
          </a:p>
          <a:p>
            <a:pPr marL="285750" lvl="0" indent="-285750">
              <a:buFont typeface="Arial" panose="020B0604020202020204" pitchFamily="34" charset="0"/>
              <a:buChar char="•"/>
            </a:pPr>
            <a:endParaRPr lang="en-GB" dirty="0"/>
          </a:p>
        </p:txBody>
      </p:sp>
    </p:spTree>
    <p:extLst>
      <p:ext uri="{BB962C8B-B14F-4D97-AF65-F5344CB8AC3E}">
        <p14:creationId xmlns:p14="http://schemas.microsoft.com/office/powerpoint/2010/main" val="42374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91255"/>
            <a:ext cx="8520600" cy="707400"/>
          </a:xfrm>
        </p:spPr>
        <p:txBody>
          <a:bodyPr/>
          <a:lstStyle/>
          <a:p>
            <a:r>
              <a:rPr lang="nl-BE" dirty="0" smtClean="0"/>
              <a:t>Everybody his proper solution?</a:t>
            </a:r>
            <a:endParaRPr lang="nl-BE" dirty="0"/>
          </a:p>
        </p:txBody>
      </p:sp>
      <p:pic>
        <p:nvPicPr>
          <p:cNvPr id="307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0999" y="1047750"/>
            <a:ext cx="7524417" cy="334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443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We need a better ecosystem!</a:t>
            </a:r>
            <a:endParaRPr lang="en-GB" dirty="0"/>
          </a:p>
        </p:txBody>
      </p:sp>
      <p:pic>
        <p:nvPicPr>
          <p:cNvPr id="512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8200" y="2569368"/>
            <a:ext cx="1708442" cy="126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25440" y="398516"/>
            <a:ext cx="1280160" cy="1325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0945" y="2503882"/>
            <a:ext cx="1382211" cy="1393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61838" y="3271198"/>
            <a:ext cx="1492856" cy="892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Elbow Connector 4"/>
          <p:cNvCxnSpPr>
            <a:stCxn id="5122" idx="3"/>
            <a:endCxn id="5124" idx="1"/>
          </p:cNvCxnSpPr>
          <p:nvPr/>
        </p:nvCxnSpPr>
        <p:spPr>
          <a:xfrm flipV="1">
            <a:off x="2546642" y="3200398"/>
            <a:ext cx="674303" cy="2"/>
          </a:xfrm>
          <a:prstGeom prst="straightConnector1">
            <a:avLst/>
          </a:prstGeom>
          <a:ln w="31750">
            <a:solidFill>
              <a:schemeClr val="bg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Elbow Connector 4"/>
          <p:cNvCxnSpPr>
            <a:stCxn id="5127" idx="1"/>
            <a:endCxn id="5124" idx="3"/>
          </p:cNvCxnSpPr>
          <p:nvPr/>
        </p:nvCxnSpPr>
        <p:spPr>
          <a:xfrm flipH="1" flipV="1">
            <a:off x="4603156" y="3200398"/>
            <a:ext cx="807044" cy="1229917"/>
          </a:xfrm>
          <a:prstGeom prst="straightConnector1">
            <a:avLst/>
          </a:prstGeom>
          <a:ln w="31750">
            <a:solidFill>
              <a:schemeClr val="bg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Elbow Connector 4"/>
          <p:cNvCxnSpPr>
            <a:stCxn id="5124" idx="3"/>
            <a:endCxn id="5128" idx="1"/>
          </p:cNvCxnSpPr>
          <p:nvPr/>
        </p:nvCxnSpPr>
        <p:spPr>
          <a:xfrm flipV="1">
            <a:off x="4603156" y="2113804"/>
            <a:ext cx="2483444" cy="1086594"/>
          </a:xfrm>
          <a:prstGeom prst="straightConnector1">
            <a:avLst/>
          </a:prstGeom>
          <a:ln w="31750">
            <a:solidFill>
              <a:schemeClr val="bg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Elbow Connector 4"/>
          <p:cNvCxnSpPr>
            <a:stCxn id="5124" idx="3"/>
            <a:endCxn id="5125" idx="1"/>
          </p:cNvCxnSpPr>
          <p:nvPr/>
        </p:nvCxnSpPr>
        <p:spPr>
          <a:xfrm>
            <a:off x="4603156" y="3200398"/>
            <a:ext cx="2458682" cy="517008"/>
          </a:xfrm>
          <a:prstGeom prst="straightConnector1">
            <a:avLst/>
          </a:prstGeom>
          <a:ln w="31750">
            <a:solidFill>
              <a:schemeClr val="bg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Elbow Connector 4"/>
          <p:cNvCxnSpPr>
            <a:stCxn id="5124" idx="3"/>
            <a:endCxn id="5123" idx="2"/>
          </p:cNvCxnSpPr>
          <p:nvPr/>
        </p:nvCxnSpPr>
        <p:spPr>
          <a:xfrm flipV="1">
            <a:off x="4603156" y="1723726"/>
            <a:ext cx="1462364" cy="1476672"/>
          </a:xfrm>
          <a:prstGeom prst="straightConnector1">
            <a:avLst/>
          </a:prstGeom>
          <a:ln w="31750">
            <a:solidFill>
              <a:schemeClr val="bg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5127" name="Picture 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410200" y="3831431"/>
            <a:ext cx="1223526" cy="1197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086600" y="1483367"/>
            <a:ext cx="1443333" cy="1260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38" name="TextBox 5137"/>
          <p:cNvSpPr txBox="1"/>
          <p:nvPr/>
        </p:nvSpPr>
        <p:spPr>
          <a:xfrm>
            <a:off x="1679411" y="1867319"/>
            <a:ext cx="3429000" cy="707886"/>
          </a:xfrm>
          <a:prstGeom prst="rect">
            <a:avLst/>
          </a:prstGeom>
          <a:noFill/>
        </p:spPr>
        <p:txBody>
          <a:bodyPr wrap="square" rtlCol="0">
            <a:spAutoFit/>
          </a:bodyPr>
          <a:lstStyle/>
          <a:p>
            <a:r>
              <a:rPr lang="en-GB" sz="2000" b="1" dirty="0" smtClean="0"/>
              <a:t>Trusted 3rd party</a:t>
            </a:r>
            <a:br>
              <a:rPr lang="en-GB" sz="2000" b="1" dirty="0" smtClean="0"/>
            </a:br>
            <a:r>
              <a:rPr lang="en-GB" sz="2000" b="1" dirty="0" smtClean="0"/>
              <a:t>“consortium”/organisation</a:t>
            </a:r>
            <a:endParaRPr lang="en-GB" sz="2000" b="1" dirty="0"/>
          </a:p>
        </p:txBody>
      </p:sp>
      <p:sp>
        <p:nvSpPr>
          <p:cNvPr id="5142" name="TextBox 5141"/>
          <p:cNvSpPr txBox="1"/>
          <p:nvPr/>
        </p:nvSpPr>
        <p:spPr>
          <a:xfrm>
            <a:off x="223323" y="4382868"/>
            <a:ext cx="2138877" cy="646331"/>
          </a:xfrm>
          <a:prstGeom prst="rect">
            <a:avLst/>
          </a:prstGeom>
          <a:noFill/>
        </p:spPr>
        <p:txBody>
          <a:bodyPr wrap="square" rtlCol="0">
            <a:spAutoFit/>
          </a:bodyPr>
          <a:lstStyle/>
          <a:p>
            <a:r>
              <a:rPr lang="nl-BE" sz="3600" b="1" i="1" dirty="0" smtClean="0">
                <a:solidFill>
                  <a:schemeClr val="accent1"/>
                </a:solidFill>
                <a:latin typeface="PT Sans Narrow"/>
                <a:ea typeface="PT Sans Narrow"/>
                <a:cs typeface="PT Sans Narrow"/>
                <a:sym typeface="PT Sans Narrow"/>
              </a:rPr>
              <a:t>“</a:t>
            </a:r>
            <a:r>
              <a:rPr lang="nl-BE" sz="3600" b="1" i="1" dirty="0" err="1" smtClean="0">
                <a:solidFill>
                  <a:schemeClr val="accent1"/>
                </a:solidFill>
                <a:latin typeface="PT Sans Narrow"/>
                <a:ea typeface="PT Sans Narrow"/>
                <a:cs typeface="PT Sans Narrow"/>
                <a:sym typeface="PT Sans Narrow"/>
              </a:rPr>
              <a:t>DriveWise</a:t>
            </a:r>
            <a:r>
              <a:rPr lang="nl-BE" sz="3600" b="1" i="1" dirty="0" smtClean="0">
                <a:solidFill>
                  <a:schemeClr val="accent1"/>
                </a:solidFill>
                <a:latin typeface="PT Sans Narrow"/>
                <a:ea typeface="PT Sans Narrow"/>
                <a:cs typeface="PT Sans Narrow"/>
                <a:sym typeface="PT Sans Narrow"/>
              </a:rPr>
              <a:t>”</a:t>
            </a:r>
            <a:endParaRPr lang="nl-BE" sz="3600" b="1" i="1" dirty="0">
              <a:solidFill>
                <a:schemeClr val="accent1"/>
              </a:solidFill>
              <a:latin typeface="PT Sans Narrow"/>
              <a:ea typeface="PT Sans Narrow"/>
              <a:cs typeface="PT Sans Narrow"/>
              <a:sym typeface="PT Sans Narrow"/>
            </a:endParaRPr>
          </a:p>
        </p:txBody>
      </p:sp>
      <p:sp>
        <p:nvSpPr>
          <p:cNvPr id="5143" name="Oval 5142"/>
          <p:cNvSpPr/>
          <p:nvPr/>
        </p:nvSpPr>
        <p:spPr>
          <a:xfrm>
            <a:off x="551985" y="1607682"/>
            <a:ext cx="5029200" cy="2838922"/>
          </a:xfrm>
          <a:prstGeom prst="ellipse">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22727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8" grpId="0"/>
      <p:bldP spid="5142" grpId="0"/>
      <p:bldP spid="514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09550"/>
            <a:ext cx="8749200" cy="707400"/>
          </a:xfrm>
        </p:spPr>
        <p:txBody>
          <a:bodyPr/>
          <a:lstStyle/>
          <a:p>
            <a:r>
              <a:rPr lang="en-GB" sz="3200" dirty="0" smtClean="0"/>
              <a:t>Wise driving = safe driving with sustainability in mind</a:t>
            </a:r>
            <a:endParaRPr lang="en-GB" sz="3200" dirty="0"/>
          </a:p>
        </p:txBody>
      </p:sp>
      <p:pic>
        <p:nvPicPr>
          <p:cNvPr id="4" name="Picture 4" descr="Image result for traffic congestion societal benefit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4084" y="895350"/>
            <a:ext cx="6371276" cy="3854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5679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311700" y="285750"/>
            <a:ext cx="8520600" cy="707400"/>
          </a:xfrm>
          <a:prstGeom prst="rect">
            <a:avLst/>
          </a:prstGeom>
        </p:spPr>
        <p:txBody>
          <a:bodyPr lIns="91425" tIns="91425" rIns="91425" bIns="91425" anchor="t" anchorCtr="0">
            <a:noAutofit/>
          </a:bodyPr>
          <a:lstStyle/>
          <a:p>
            <a:pPr lvl="0">
              <a:spcBef>
                <a:spcPts val="0"/>
              </a:spcBef>
              <a:buNone/>
            </a:pPr>
            <a:r>
              <a:rPr lang="en-GB" dirty="0" err="1" smtClean="0"/>
              <a:t>DriveWise</a:t>
            </a:r>
            <a:r>
              <a:rPr lang="en-GB" dirty="0" smtClean="0"/>
              <a:t>: the quality label </a:t>
            </a:r>
            <a:r>
              <a:rPr lang="en-GB" dirty="0"/>
              <a:t>for </a:t>
            </a:r>
            <a:r>
              <a:rPr lang="en-GB" dirty="0" smtClean="0"/>
              <a:t>responsible </a:t>
            </a:r>
            <a:r>
              <a:rPr lang="en-GB" dirty="0"/>
              <a:t>driving</a:t>
            </a:r>
          </a:p>
        </p:txBody>
      </p:sp>
      <p:sp>
        <p:nvSpPr>
          <p:cNvPr id="168" name="Shape 168"/>
          <p:cNvSpPr txBox="1">
            <a:spLocks noGrp="1"/>
          </p:cNvSpPr>
          <p:nvPr>
            <p:ph type="body" idx="1"/>
          </p:nvPr>
        </p:nvSpPr>
        <p:spPr>
          <a:xfrm>
            <a:off x="311700" y="1266324"/>
            <a:ext cx="8520600" cy="3515225"/>
          </a:xfrm>
          <a:prstGeom prst="rect">
            <a:avLst/>
          </a:prstGeom>
        </p:spPr>
        <p:txBody>
          <a:bodyPr lIns="91425" tIns="91425" rIns="91425" bIns="91425" anchor="t" anchorCtr="0">
            <a:noAutofit/>
          </a:bodyPr>
          <a:lstStyle/>
          <a:p>
            <a:pPr marL="514350" lvl="0" indent="-285750" rtl="0">
              <a:spcBef>
                <a:spcPts val="0"/>
              </a:spcBef>
              <a:buFont typeface="Arial" panose="020B0604020202020204" pitchFamily="34" charset="0"/>
              <a:buChar char="•"/>
            </a:pPr>
            <a:r>
              <a:rPr lang="en-GB" sz="1600" dirty="0" err="1" smtClean="0"/>
              <a:t>DriveWise</a:t>
            </a:r>
            <a:r>
              <a:rPr lang="en-GB" sz="1600" dirty="0" smtClean="0"/>
              <a:t> </a:t>
            </a:r>
            <a:r>
              <a:rPr lang="en-GB" sz="1600" dirty="0"/>
              <a:t>will be the standard for drivers who take up full responsibility of driving a dangerous vehicle</a:t>
            </a:r>
          </a:p>
          <a:p>
            <a:pPr marL="514350" lvl="0" indent="-285750" rtl="0">
              <a:spcBef>
                <a:spcPts val="0"/>
              </a:spcBef>
              <a:buFont typeface="Arial" panose="020B0604020202020204" pitchFamily="34" charset="0"/>
              <a:buChar char="•"/>
            </a:pPr>
            <a:r>
              <a:rPr lang="en-GB" sz="1600" dirty="0" err="1" smtClean="0"/>
              <a:t>DriveWise</a:t>
            </a:r>
            <a:r>
              <a:rPr lang="en-GB" sz="1600" dirty="0" smtClean="0"/>
              <a:t> will consist of </a:t>
            </a:r>
            <a:r>
              <a:rPr lang="en-GB" sz="1600" dirty="0"/>
              <a:t>a </a:t>
            </a:r>
            <a:r>
              <a:rPr lang="en-GB" sz="1600" b="1" dirty="0" smtClean="0"/>
              <a:t>trusted entity, quality label</a:t>
            </a:r>
            <a:r>
              <a:rPr lang="en-GB" sz="1600" dirty="0"/>
              <a:t> </a:t>
            </a:r>
            <a:r>
              <a:rPr lang="en-GB" sz="1600" dirty="0" smtClean="0"/>
              <a:t>and an </a:t>
            </a:r>
            <a:r>
              <a:rPr lang="en-GB" sz="1600" b="1" dirty="0" smtClean="0"/>
              <a:t>ICT platform</a:t>
            </a:r>
            <a:endParaRPr lang="en-GB" sz="1600" dirty="0" smtClean="0"/>
          </a:p>
          <a:p>
            <a:pPr marL="514350" lvl="0" indent="-285750" rtl="0">
              <a:spcBef>
                <a:spcPts val="0"/>
              </a:spcBef>
              <a:buFont typeface="Arial" panose="020B0604020202020204" pitchFamily="34" charset="0"/>
              <a:buChar char="•"/>
            </a:pPr>
            <a:r>
              <a:rPr lang="en-GB" sz="1600" dirty="0" smtClean="0"/>
              <a:t>A </a:t>
            </a:r>
            <a:r>
              <a:rPr lang="en-GB" sz="1600" dirty="0"/>
              <a:t>consortium of private and public partners will </a:t>
            </a:r>
            <a:r>
              <a:rPr lang="en-GB" sz="1600" dirty="0" smtClean="0"/>
              <a:t>need to develop </a:t>
            </a:r>
            <a:r>
              <a:rPr lang="en-GB" sz="1600" dirty="0"/>
              <a:t>this label and the </a:t>
            </a:r>
            <a:r>
              <a:rPr lang="en-GB" sz="1600" dirty="0" smtClean="0"/>
              <a:t>ICT backend</a:t>
            </a:r>
            <a:endParaRPr lang="en-GB" sz="1600" dirty="0"/>
          </a:p>
          <a:p>
            <a:pPr marL="514350" lvl="0" indent="-285750" rtl="0">
              <a:spcBef>
                <a:spcPts val="0"/>
              </a:spcBef>
              <a:buFont typeface="Arial" panose="020B0604020202020204" pitchFamily="34" charset="0"/>
              <a:buChar char="•"/>
            </a:pPr>
            <a:r>
              <a:rPr lang="en-GB" sz="1600" dirty="0"/>
              <a:t>Devices who implement </a:t>
            </a:r>
            <a:r>
              <a:rPr lang="en-GB" sz="1600" dirty="0" err="1" smtClean="0"/>
              <a:t>DriveWise</a:t>
            </a:r>
            <a:r>
              <a:rPr lang="en-GB" sz="1600" dirty="0" smtClean="0"/>
              <a:t> </a:t>
            </a:r>
            <a:r>
              <a:rPr lang="en-GB" sz="1600" dirty="0"/>
              <a:t>will be remotely upgradable: supporting upcoming Belgian and EU standards will thus be possible</a:t>
            </a:r>
          </a:p>
          <a:p>
            <a:pPr marL="514350" lvl="0" indent="-285750">
              <a:spcBef>
                <a:spcPts val="0"/>
              </a:spcBef>
              <a:buFont typeface="Arial" panose="020B0604020202020204" pitchFamily="34" charset="0"/>
              <a:buChar char="•"/>
            </a:pPr>
            <a:r>
              <a:rPr lang="en-GB" sz="1600" dirty="0" smtClean="0"/>
              <a:t>It will be an Open ecosystem: any </a:t>
            </a:r>
            <a:r>
              <a:rPr lang="en-GB" sz="1600" dirty="0"/>
              <a:t>company </a:t>
            </a:r>
            <a:r>
              <a:rPr lang="en-GB" sz="1600" dirty="0" smtClean="0"/>
              <a:t>can sell compliant ICT hardware or offer services</a:t>
            </a:r>
            <a:endParaRPr lang="en-GB"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311700" y="133350"/>
            <a:ext cx="8520600" cy="707400"/>
          </a:xfrm>
          <a:prstGeom prst="rect">
            <a:avLst/>
          </a:prstGeom>
        </p:spPr>
        <p:txBody>
          <a:bodyPr lIns="91425" tIns="91425" rIns="91425" bIns="91425" anchor="t" anchorCtr="0">
            <a:noAutofit/>
          </a:bodyPr>
          <a:lstStyle/>
          <a:p>
            <a:pPr lvl="0">
              <a:spcBef>
                <a:spcPts val="0"/>
              </a:spcBef>
              <a:buNone/>
            </a:pPr>
            <a:r>
              <a:rPr lang="en-US" dirty="0" smtClean="0"/>
              <a:t>‘</a:t>
            </a:r>
            <a:r>
              <a:rPr lang="en-US" dirty="0" err="1" smtClean="0"/>
              <a:t>DriveWise</a:t>
            </a:r>
            <a:r>
              <a:rPr lang="en-US" dirty="0" smtClean="0"/>
              <a:t>’: new technology as enabler of citizenship on our roads</a:t>
            </a:r>
            <a:endParaRPr lang="en-US" dirty="0"/>
          </a:p>
        </p:txBody>
      </p:sp>
      <p:sp>
        <p:nvSpPr>
          <p:cNvPr id="2" name="Oval 1"/>
          <p:cNvSpPr/>
          <p:nvPr/>
        </p:nvSpPr>
        <p:spPr>
          <a:xfrm>
            <a:off x="3505200" y="3943350"/>
            <a:ext cx="2133600" cy="990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228600"/>
            <a:r>
              <a:rPr lang="nl-BE" b="1" dirty="0" smtClean="0"/>
              <a:t>Extra </a:t>
            </a:r>
            <a:r>
              <a:rPr lang="nl-BE" b="1" dirty="0"/>
              <a:t>comfort &amp; </a:t>
            </a:r>
            <a:r>
              <a:rPr lang="nl-BE" b="1" dirty="0" smtClean="0"/>
              <a:t>services</a:t>
            </a:r>
            <a:endParaRPr lang="nl-BE" dirty="0"/>
          </a:p>
        </p:txBody>
      </p:sp>
      <p:sp>
        <p:nvSpPr>
          <p:cNvPr id="5" name="Oval 4"/>
          <p:cNvSpPr/>
          <p:nvPr/>
        </p:nvSpPr>
        <p:spPr>
          <a:xfrm>
            <a:off x="5562600" y="2228850"/>
            <a:ext cx="2133600" cy="990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Real-time support </a:t>
            </a:r>
            <a:r>
              <a:rPr lang="en-US" b="1" dirty="0" smtClean="0"/>
              <a:t>safe driving</a:t>
            </a:r>
            <a:endParaRPr lang="en-US" b="1" dirty="0"/>
          </a:p>
        </p:txBody>
      </p:sp>
      <p:sp>
        <p:nvSpPr>
          <p:cNvPr id="6" name="Oval 5"/>
          <p:cNvSpPr/>
          <p:nvPr/>
        </p:nvSpPr>
        <p:spPr>
          <a:xfrm>
            <a:off x="1295400" y="3486150"/>
            <a:ext cx="2133600" cy="990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Open</a:t>
            </a:r>
            <a:br>
              <a:rPr lang="en-US" b="1" dirty="0" smtClean="0"/>
            </a:br>
            <a:r>
              <a:rPr lang="en-US" dirty="0" smtClean="0"/>
              <a:t>free choice of partner</a:t>
            </a:r>
            <a:endParaRPr lang="en-US" dirty="0"/>
          </a:p>
        </p:txBody>
      </p:sp>
      <p:sp>
        <p:nvSpPr>
          <p:cNvPr id="7" name="Oval 6"/>
          <p:cNvSpPr/>
          <p:nvPr/>
        </p:nvSpPr>
        <p:spPr>
          <a:xfrm>
            <a:off x="2971800" y="1428750"/>
            <a:ext cx="2895600" cy="990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t>Vision</a:t>
            </a:r>
            <a:r>
              <a:rPr lang="nl-BE" b="1" i="1" dirty="0" smtClean="0"/>
              <a:t> </a:t>
            </a:r>
            <a:r>
              <a:rPr lang="nl-BE" b="1" i="1" dirty="0"/>
              <a:t>zero </a:t>
            </a:r>
            <a:r>
              <a:rPr lang="nl-BE" b="1" i="1" dirty="0" smtClean="0"/>
              <a:t/>
            </a:r>
            <a:br>
              <a:rPr lang="nl-BE" b="1" i="1" dirty="0" smtClean="0"/>
            </a:br>
            <a:r>
              <a:rPr lang="nl-BE" i="1" dirty="0" smtClean="0"/>
              <a:t>traffic </a:t>
            </a:r>
            <a:r>
              <a:rPr lang="en-US" i="1" dirty="0" smtClean="0"/>
              <a:t>offences</a:t>
            </a:r>
            <a:endParaRPr lang="en-US" dirty="0"/>
          </a:p>
        </p:txBody>
      </p:sp>
      <p:sp>
        <p:nvSpPr>
          <p:cNvPr id="8" name="Oval 7"/>
          <p:cNvSpPr/>
          <p:nvPr/>
        </p:nvSpPr>
        <p:spPr>
          <a:xfrm>
            <a:off x="1143000" y="2266950"/>
            <a:ext cx="2133600" cy="990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Privacy &amp; </a:t>
            </a:r>
            <a:r>
              <a:rPr lang="en-US" b="1" dirty="0" err="1" smtClean="0"/>
              <a:t>transparancy</a:t>
            </a:r>
            <a:r>
              <a:rPr lang="en-US" b="1" dirty="0" smtClean="0"/>
              <a:t> </a:t>
            </a:r>
            <a:r>
              <a:rPr lang="en-US" dirty="0" smtClean="0"/>
              <a:t>choose what you share</a:t>
            </a:r>
            <a:endParaRPr lang="en-US" dirty="0"/>
          </a:p>
        </p:txBody>
      </p:sp>
      <p:sp>
        <p:nvSpPr>
          <p:cNvPr id="4" name="Rounded Rectangle 3"/>
          <p:cNvSpPr/>
          <p:nvPr/>
        </p:nvSpPr>
        <p:spPr>
          <a:xfrm>
            <a:off x="3429000" y="2533650"/>
            <a:ext cx="2057400" cy="12573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b="1" dirty="0" smtClean="0"/>
              <a:t>Citizenship</a:t>
            </a:r>
            <a:endParaRPr lang="en-US" sz="2000" b="1" dirty="0"/>
          </a:p>
        </p:txBody>
      </p:sp>
      <p:sp>
        <p:nvSpPr>
          <p:cNvPr id="11" name="Oval 10"/>
          <p:cNvSpPr/>
          <p:nvPr/>
        </p:nvSpPr>
        <p:spPr>
          <a:xfrm>
            <a:off x="5562600" y="3409950"/>
            <a:ext cx="2126672" cy="838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228600"/>
            <a:r>
              <a:rPr lang="en-US" b="1" dirty="0" smtClean="0"/>
              <a:t>Sustainable routing</a:t>
            </a:r>
            <a:endParaRPr lang="en-US" dirty="0"/>
          </a:p>
        </p:txBody>
      </p:sp>
    </p:spTree>
    <p:extLst>
      <p:ext uri="{BB962C8B-B14F-4D97-AF65-F5344CB8AC3E}">
        <p14:creationId xmlns:p14="http://schemas.microsoft.com/office/powerpoint/2010/main" val="297567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4"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304800" y="209550"/>
            <a:ext cx="8520600" cy="707400"/>
          </a:xfrm>
          <a:prstGeom prst="rect">
            <a:avLst/>
          </a:prstGeom>
        </p:spPr>
        <p:txBody>
          <a:bodyPr lIns="91425" tIns="91425" rIns="91425" bIns="91425" anchor="t" anchorCtr="0">
            <a:noAutofit/>
          </a:bodyPr>
          <a:lstStyle/>
          <a:p>
            <a:pPr lvl="0">
              <a:spcBef>
                <a:spcPts val="0"/>
              </a:spcBef>
              <a:buNone/>
            </a:pPr>
            <a:r>
              <a:rPr lang="en-GB" dirty="0" err="1" smtClean="0"/>
              <a:t>DriveWise</a:t>
            </a:r>
            <a:r>
              <a:rPr lang="en-GB" dirty="0" smtClean="0"/>
              <a:t> Basic</a:t>
            </a:r>
            <a:endParaRPr lang="en-GB" dirty="0"/>
          </a:p>
        </p:txBody>
      </p:sp>
      <p:sp>
        <p:nvSpPr>
          <p:cNvPr id="180" name="Shape 180"/>
          <p:cNvSpPr txBox="1">
            <a:spLocks noGrp="1"/>
          </p:cNvSpPr>
          <p:nvPr>
            <p:ph type="body" idx="1"/>
          </p:nvPr>
        </p:nvSpPr>
        <p:spPr>
          <a:xfrm>
            <a:off x="311700" y="2789960"/>
            <a:ext cx="8520600" cy="1991590"/>
          </a:xfrm>
          <a:prstGeom prst="rect">
            <a:avLst/>
          </a:prstGeom>
        </p:spPr>
        <p:txBody>
          <a:bodyPr lIns="91425" tIns="91425" rIns="91425" bIns="91425" anchor="t" anchorCtr="0">
            <a:noAutofit/>
          </a:bodyPr>
          <a:lstStyle/>
          <a:p>
            <a:pPr marL="514350" lvl="0" indent="-285750" rtl="0">
              <a:spcBef>
                <a:spcPts val="0"/>
              </a:spcBef>
              <a:buFont typeface="Arial" panose="020B0604020202020204" pitchFamily="34" charset="0"/>
              <a:buChar char="•"/>
            </a:pPr>
            <a:r>
              <a:rPr lang="en-GB" dirty="0" smtClean="0"/>
              <a:t>Basic ‘connected car’ equipment ; &lt; 100 € - Smartphone as an option</a:t>
            </a:r>
          </a:p>
          <a:p>
            <a:pPr marL="514350" lvl="0" indent="-285750" rtl="0">
              <a:spcBef>
                <a:spcPts val="0"/>
              </a:spcBef>
              <a:buFont typeface="Arial" panose="020B0604020202020204" pitchFamily="34" charset="0"/>
              <a:buChar char="•"/>
            </a:pPr>
            <a:r>
              <a:rPr lang="en-GB" dirty="0" smtClean="0"/>
              <a:t>Analysing car data 100% of the time</a:t>
            </a:r>
          </a:p>
          <a:p>
            <a:pPr marL="514350" lvl="0" indent="-285750" rtl="0">
              <a:spcBef>
                <a:spcPts val="0"/>
              </a:spcBef>
              <a:buFont typeface="Arial" panose="020B0604020202020204" pitchFamily="34" charset="0"/>
              <a:buChar char="•"/>
            </a:pPr>
            <a:r>
              <a:rPr lang="en-GB" i="1" dirty="0" smtClean="0"/>
              <a:t>Smart</a:t>
            </a:r>
            <a:r>
              <a:rPr lang="en-GB" dirty="0" smtClean="0"/>
              <a:t>  infraction prevention mechanism (speaker/car audio, microphone, cheap bright LED). </a:t>
            </a:r>
            <a:r>
              <a:rPr lang="en-GB" dirty="0"/>
              <a:t/>
            </a:r>
            <a:br>
              <a:rPr lang="en-GB" dirty="0"/>
            </a:br>
            <a:r>
              <a:rPr lang="en-GB" b="1" dirty="0" smtClean="0"/>
              <a:t>“If OK, then do nothing”</a:t>
            </a:r>
          </a:p>
          <a:p>
            <a:pPr marL="285750" lvl="0" indent="-285750">
              <a:spcBef>
                <a:spcPts val="0"/>
              </a:spcBef>
              <a:buFont typeface="Arial" panose="020B0604020202020204" pitchFamily="34" charset="0"/>
              <a:buChar char="•"/>
            </a:pPr>
            <a:endParaRPr lang="en-GB" dirty="0"/>
          </a:p>
        </p:txBody>
      </p:sp>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0" y="1200150"/>
            <a:ext cx="2590800" cy="1589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DriveWise</a:t>
            </a:r>
            <a:r>
              <a:rPr lang="en-GB" dirty="0"/>
              <a:t> </a:t>
            </a:r>
            <a:r>
              <a:rPr lang="en-GB" dirty="0" smtClean="0"/>
              <a:t>Basic: connected car hardware</a:t>
            </a:r>
            <a:endParaRPr lang="en-GB" dirty="0"/>
          </a:p>
        </p:txBody>
      </p:sp>
      <p:sp>
        <p:nvSpPr>
          <p:cNvPr id="3" name="Text Placeholder 2"/>
          <p:cNvSpPr>
            <a:spLocks noGrp="1"/>
          </p:cNvSpPr>
          <p:nvPr>
            <p:ph type="body" idx="1"/>
          </p:nvPr>
        </p:nvSpPr>
        <p:spPr/>
        <p:txBody>
          <a:bodyPr/>
          <a:lstStyle/>
          <a:p>
            <a:pPr marL="514350" lvl="0" indent="-285750">
              <a:buFont typeface="Arial" panose="020B0604020202020204" pitchFamily="34" charset="0"/>
              <a:buChar char="•"/>
            </a:pPr>
            <a:r>
              <a:rPr lang="en-GB" dirty="0" smtClean="0"/>
              <a:t>Design of new hardware can offer additional service/cost advantages:</a:t>
            </a:r>
          </a:p>
          <a:p>
            <a:pPr marL="971550" lvl="1" indent="-285750">
              <a:buFont typeface="Arial" panose="020B0604020202020204" pitchFamily="34" charset="0"/>
              <a:buChar char="•"/>
            </a:pPr>
            <a:r>
              <a:rPr lang="en-GB" dirty="0" smtClean="0"/>
              <a:t>GPS/Galileo receiver; Bluetooth, </a:t>
            </a:r>
            <a:r>
              <a:rPr lang="en-GB" dirty="0" err="1" smtClean="0"/>
              <a:t>Wifi</a:t>
            </a:r>
            <a:r>
              <a:rPr lang="en-GB" dirty="0" smtClean="0"/>
              <a:t> (USB module?)</a:t>
            </a:r>
          </a:p>
          <a:p>
            <a:pPr marL="971550" lvl="1" indent="-285750">
              <a:buFont typeface="Arial" panose="020B0604020202020204" pitchFamily="34" charset="0"/>
              <a:buChar char="•"/>
            </a:pPr>
            <a:r>
              <a:rPr lang="en-GB" dirty="0" smtClean="0"/>
              <a:t>4G and/or new ‘Mobile </a:t>
            </a:r>
            <a:r>
              <a:rPr lang="en-GB" dirty="0" err="1" smtClean="0"/>
              <a:t>IoT</a:t>
            </a:r>
            <a:r>
              <a:rPr lang="en-GB" dirty="0" smtClean="0"/>
              <a:t>’ network hardware (</a:t>
            </a:r>
            <a:r>
              <a:rPr lang="en-GB" dirty="0" err="1" smtClean="0"/>
              <a:t>LoRa</a:t>
            </a:r>
            <a:r>
              <a:rPr lang="en-GB" dirty="0" smtClean="0"/>
              <a:t>/</a:t>
            </a:r>
            <a:r>
              <a:rPr lang="en-GB" dirty="0" err="1" smtClean="0"/>
              <a:t>Sigfox</a:t>
            </a:r>
            <a:r>
              <a:rPr lang="en-GB" dirty="0" smtClean="0"/>
              <a:t>/Orange NB-</a:t>
            </a:r>
            <a:r>
              <a:rPr lang="en-GB" dirty="0" err="1" smtClean="0"/>
              <a:t>IoT</a:t>
            </a:r>
            <a:r>
              <a:rPr lang="en-GB" dirty="0" smtClean="0"/>
              <a:t>)</a:t>
            </a:r>
          </a:p>
          <a:p>
            <a:pPr marL="971550" lvl="1" indent="-285750">
              <a:buFont typeface="Arial" panose="020B0604020202020204" pitchFamily="34" charset="0"/>
              <a:buChar char="•"/>
            </a:pPr>
            <a:r>
              <a:rPr lang="en-GB" dirty="0" smtClean="0"/>
              <a:t>C-ITS compatible hardware (ITS-G5)</a:t>
            </a:r>
          </a:p>
          <a:p>
            <a:pPr marL="971550" lvl="1" indent="-285750">
              <a:buFont typeface="Arial" panose="020B0604020202020204" pitchFamily="34" charset="0"/>
              <a:buChar char="•"/>
            </a:pPr>
            <a:r>
              <a:rPr lang="en-GB" dirty="0" smtClean="0"/>
              <a:t>Optional Driver ID authentication via RFID, smartphone auth.</a:t>
            </a:r>
          </a:p>
          <a:p>
            <a:pPr marL="971550" lvl="1" indent="-285750">
              <a:buFont typeface="Arial" panose="020B0604020202020204" pitchFamily="34" charset="0"/>
              <a:buChar char="•"/>
            </a:pPr>
            <a:r>
              <a:rPr lang="en-GB" dirty="0" smtClean="0"/>
              <a:t>Speaker, microphone &amp; maybe screen</a:t>
            </a:r>
          </a:p>
          <a:p>
            <a:pPr marL="685800"/>
            <a:r>
              <a:rPr lang="en-GB" dirty="0" smtClean="0"/>
              <a:t>(Development cost about € 1 million)</a:t>
            </a:r>
          </a:p>
          <a:p>
            <a:pPr marL="971550" lvl="1" indent="-285750">
              <a:buFont typeface="Arial" panose="020B0604020202020204" pitchFamily="34" charset="0"/>
              <a:buChar char="•"/>
            </a:pPr>
            <a:endParaRPr lang="en-GB" dirty="0" smtClean="0"/>
          </a:p>
          <a:p>
            <a:pPr marL="971550" indent="-285750">
              <a:buFont typeface="Arial" panose="020B0604020202020204" pitchFamily="34" charset="0"/>
              <a:buChar char="•"/>
            </a:pPr>
            <a:endParaRPr lang="en-GB" dirty="0" smtClean="0"/>
          </a:p>
          <a:p>
            <a:endParaRPr lang="en-GB" dirty="0"/>
          </a:p>
        </p:txBody>
      </p:sp>
    </p:spTree>
    <p:extLst>
      <p:ext uri="{BB962C8B-B14F-4D97-AF65-F5344CB8AC3E}">
        <p14:creationId xmlns:p14="http://schemas.microsoft.com/office/powerpoint/2010/main" val="2383106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GB" dirty="0"/>
              <a:t>Design influences driver behaviour...</a:t>
            </a:r>
          </a:p>
        </p:txBody>
      </p:sp>
      <p:pic>
        <p:nvPicPr>
          <p:cNvPr id="94" name="Shape 9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423650" y="2331948"/>
            <a:ext cx="3274350" cy="2237074"/>
          </a:xfrm>
          <a:prstGeom prst="rect">
            <a:avLst/>
          </a:prstGeom>
          <a:noFill/>
          <a:ln>
            <a:noFill/>
          </a:ln>
        </p:spPr>
      </p:pic>
      <p:pic>
        <p:nvPicPr>
          <p:cNvPr id="95" name="Shape 95"/>
          <p:cNvPicPr preferRelativeResize="0"/>
          <p:nvPr/>
        </p:nvPicPr>
        <p:blipFill>
          <a:blip r:embed="rId4">
            <a:alphaModFix/>
          </a:blip>
          <a:stretch>
            <a:fillRect/>
          </a:stretch>
        </p:blipFill>
        <p:spPr>
          <a:xfrm>
            <a:off x="311700" y="1266325"/>
            <a:ext cx="4645299" cy="2019700"/>
          </a:xfrm>
          <a:prstGeom prst="rect">
            <a:avLst/>
          </a:prstGeom>
          <a:noFill/>
          <a:ln>
            <a:noFill/>
          </a:ln>
        </p:spPr>
      </p:pic>
      <p:sp>
        <p:nvSpPr>
          <p:cNvPr id="7" name="TextBox 6"/>
          <p:cNvSpPr txBox="1"/>
          <p:nvPr/>
        </p:nvSpPr>
        <p:spPr>
          <a:xfrm>
            <a:off x="381000" y="3333750"/>
            <a:ext cx="3429000" cy="307777"/>
          </a:xfrm>
          <a:prstGeom prst="rect">
            <a:avLst/>
          </a:prstGeom>
          <a:noFill/>
        </p:spPr>
        <p:txBody>
          <a:bodyPr wrap="square" rtlCol="0">
            <a:spAutoFit/>
          </a:bodyPr>
          <a:lstStyle/>
          <a:p>
            <a:r>
              <a:rPr lang="nl-BE" dirty="0" smtClean="0"/>
              <a:t>BMW </a:t>
            </a:r>
            <a:r>
              <a:rPr lang="nl-BE" dirty="0" err="1" smtClean="0"/>
              <a:t>flagship</a:t>
            </a:r>
            <a:r>
              <a:rPr lang="nl-BE" dirty="0" smtClean="0"/>
              <a:t> </a:t>
            </a:r>
            <a:r>
              <a:rPr lang="nl-BE" dirty="0" err="1" smtClean="0"/>
              <a:t>car</a:t>
            </a:r>
            <a:r>
              <a:rPr lang="nl-BE" dirty="0" smtClean="0"/>
              <a:t> i8 of € 140 000</a:t>
            </a:r>
            <a:endParaRPr lang="nl-BE" dirty="0"/>
          </a:p>
        </p:txBody>
      </p:sp>
      <p:sp>
        <p:nvSpPr>
          <p:cNvPr id="9" name="TextBox 8"/>
          <p:cNvSpPr txBox="1"/>
          <p:nvPr/>
        </p:nvSpPr>
        <p:spPr>
          <a:xfrm>
            <a:off x="3200400" y="4177627"/>
            <a:ext cx="2057400" cy="307777"/>
          </a:xfrm>
          <a:prstGeom prst="rect">
            <a:avLst/>
          </a:prstGeom>
          <a:noFill/>
        </p:spPr>
        <p:txBody>
          <a:bodyPr wrap="square" rtlCol="0">
            <a:spAutoFit/>
          </a:bodyPr>
          <a:lstStyle/>
          <a:p>
            <a:r>
              <a:rPr lang="nl-BE" dirty="0" smtClean="0"/>
              <a:t>Google concept </a:t>
            </a:r>
            <a:r>
              <a:rPr lang="nl-BE" dirty="0" err="1" smtClean="0"/>
              <a:t>car</a:t>
            </a:r>
            <a:endParaRPr lang="nl-B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DriveWise</a:t>
            </a:r>
            <a:r>
              <a:rPr lang="en-GB" dirty="0" smtClean="0"/>
              <a:t> Basic: additional use cases</a:t>
            </a:r>
            <a:endParaRPr lang="en-GB" dirty="0"/>
          </a:p>
        </p:txBody>
      </p:sp>
      <p:sp>
        <p:nvSpPr>
          <p:cNvPr id="3" name="Text Placeholder 2"/>
          <p:cNvSpPr>
            <a:spLocks noGrp="1"/>
          </p:cNvSpPr>
          <p:nvPr>
            <p:ph type="body" idx="1"/>
          </p:nvPr>
        </p:nvSpPr>
        <p:spPr>
          <a:xfrm>
            <a:off x="304800" y="895350"/>
            <a:ext cx="8520600" cy="4048625"/>
          </a:xfrm>
        </p:spPr>
        <p:txBody>
          <a:bodyPr/>
          <a:lstStyle/>
          <a:p>
            <a:pPr marL="285750" indent="-285750">
              <a:buFont typeface="Arial" panose="020B0604020202020204" pitchFamily="34" charset="0"/>
              <a:buChar char="•"/>
            </a:pPr>
            <a:r>
              <a:rPr lang="en-GB" dirty="0" smtClean="0"/>
              <a:t>Real time &amp; targeted traffic info/guidance</a:t>
            </a:r>
          </a:p>
          <a:p>
            <a:pPr marL="285750" indent="-285750">
              <a:buFont typeface="Arial" panose="020B0604020202020204" pitchFamily="34" charset="0"/>
              <a:buChar char="•"/>
            </a:pPr>
            <a:r>
              <a:rPr lang="en-GB" dirty="0" smtClean="0"/>
              <a:t>Services for ride sharing &amp; car sharing</a:t>
            </a:r>
          </a:p>
          <a:p>
            <a:pPr marL="285750" indent="-285750">
              <a:buFont typeface="Arial" panose="020B0604020202020204" pitchFamily="34" charset="0"/>
              <a:buChar char="•"/>
            </a:pPr>
            <a:r>
              <a:rPr lang="en-GB" dirty="0" err="1" smtClean="0"/>
              <a:t>eCall</a:t>
            </a:r>
            <a:endParaRPr lang="en-GB" dirty="0" smtClean="0"/>
          </a:p>
          <a:p>
            <a:pPr marL="285750" indent="-285750">
              <a:buFont typeface="Arial" panose="020B0604020202020204" pitchFamily="34" charset="0"/>
              <a:buChar char="•"/>
            </a:pPr>
            <a:r>
              <a:rPr lang="en-GB" dirty="0" smtClean="0"/>
              <a:t>Parking card &amp; payments </a:t>
            </a:r>
          </a:p>
          <a:p>
            <a:pPr marL="285750" indent="-285750">
              <a:buFont typeface="Arial" panose="020B0604020202020204" pitchFamily="34" charset="0"/>
              <a:buChar char="•"/>
            </a:pPr>
            <a:r>
              <a:rPr lang="en-GB" dirty="0" err="1" smtClean="0"/>
              <a:t>Ecodriving</a:t>
            </a:r>
            <a:r>
              <a:rPr lang="en-GB" dirty="0" smtClean="0"/>
              <a:t> and real consumption measurements &amp; business/personal km’s distinction</a:t>
            </a:r>
            <a:br>
              <a:rPr lang="en-GB" dirty="0" smtClean="0"/>
            </a:br>
            <a:r>
              <a:rPr lang="en-GB" dirty="0" smtClean="0"/>
              <a:t>(‘carte blanche’ tank card has reached end-of-life because of Paris </a:t>
            </a:r>
            <a:r>
              <a:rPr lang="en-GB" dirty="0" err="1" smtClean="0"/>
              <a:t>agr</a:t>
            </a:r>
            <a:r>
              <a:rPr lang="en-GB" dirty="0" smtClean="0"/>
              <a:t>.)</a:t>
            </a:r>
          </a:p>
          <a:p>
            <a:pPr marL="285750" indent="-285750">
              <a:buFont typeface="Arial" panose="020B0604020202020204" pitchFamily="34" charset="0"/>
              <a:buChar char="•"/>
            </a:pPr>
            <a:r>
              <a:rPr lang="en-GB" dirty="0" smtClean="0"/>
              <a:t>Road assistance &amp; dealer service</a:t>
            </a:r>
          </a:p>
          <a:p>
            <a:pPr marL="285750" indent="-285750">
              <a:buFont typeface="Arial" panose="020B0604020202020204" pitchFamily="34" charset="0"/>
              <a:buChar char="•"/>
            </a:pPr>
            <a:r>
              <a:rPr lang="en-GB" dirty="0"/>
              <a:t>Smart road </a:t>
            </a:r>
            <a:r>
              <a:rPr lang="en-GB" dirty="0" smtClean="0"/>
              <a:t>pricing</a:t>
            </a:r>
          </a:p>
        </p:txBody>
      </p:sp>
    </p:spTree>
    <p:extLst>
      <p:ext uri="{BB962C8B-B14F-4D97-AF65-F5344CB8AC3E}">
        <p14:creationId xmlns:p14="http://schemas.microsoft.com/office/powerpoint/2010/main" val="39650190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33350"/>
            <a:ext cx="8520600" cy="1364725"/>
          </a:xfrm>
        </p:spPr>
        <p:txBody>
          <a:bodyPr/>
          <a:lstStyle/>
          <a:p>
            <a:r>
              <a:rPr lang="en-GB" dirty="0" smtClean="0"/>
              <a:t>Would you like to live in a region where everybody has such a system?</a:t>
            </a:r>
            <a:endParaRPr lang="en-GB" dirty="0"/>
          </a:p>
        </p:txBody>
      </p:sp>
      <p:pic>
        <p:nvPicPr>
          <p:cNvPr id="4"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4224" y="1885950"/>
            <a:ext cx="4537676"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53000" y="1200150"/>
            <a:ext cx="4089548" cy="319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Multiply 5"/>
          <p:cNvSpPr/>
          <p:nvPr/>
        </p:nvSpPr>
        <p:spPr>
          <a:xfrm>
            <a:off x="2908540" y="2724150"/>
            <a:ext cx="1219200" cy="19812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Multiply 6"/>
          <p:cNvSpPr/>
          <p:nvPr/>
        </p:nvSpPr>
        <p:spPr>
          <a:xfrm>
            <a:off x="6705600" y="2647950"/>
            <a:ext cx="1219200" cy="19812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Multiply 7"/>
          <p:cNvSpPr/>
          <p:nvPr/>
        </p:nvSpPr>
        <p:spPr>
          <a:xfrm>
            <a:off x="5257800" y="1606670"/>
            <a:ext cx="1219200" cy="19812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86856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311700" y="285750"/>
            <a:ext cx="8520600" cy="707400"/>
          </a:xfrm>
          <a:prstGeom prst="rect">
            <a:avLst/>
          </a:prstGeom>
        </p:spPr>
        <p:txBody>
          <a:bodyPr lIns="91425" tIns="91425" rIns="91425" bIns="91425" anchor="t" anchorCtr="0">
            <a:noAutofit/>
          </a:bodyPr>
          <a:lstStyle/>
          <a:p>
            <a:pPr lvl="0">
              <a:spcBef>
                <a:spcPts val="0"/>
              </a:spcBef>
              <a:buNone/>
            </a:pPr>
            <a:r>
              <a:rPr lang="en-GB" dirty="0" err="1" smtClean="0"/>
              <a:t>DriveWise</a:t>
            </a:r>
            <a:r>
              <a:rPr lang="en-GB" dirty="0" smtClean="0"/>
              <a:t> Advanced – ‘</a:t>
            </a:r>
            <a:r>
              <a:rPr lang="en-GB" dirty="0" err="1" smtClean="0"/>
              <a:t>Copilot</a:t>
            </a:r>
            <a:r>
              <a:rPr lang="en-GB" dirty="0" smtClean="0"/>
              <a:t>’</a:t>
            </a:r>
            <a:endParaRPr lang="en-GB" dirty="0"/>
          </a:p>
        </p:txBody>
      </p:sp>
      <p:sp>
        <p:nvSpPr>
          <p:cNvPr id="186" name="Shape 186"/>
          <p:cNvSpPr txBox="1">
            <a:spLocks noGrp="1"/>
          </p:cNvSpPr>
          <p:nvPr>
            <p:ph type="body" idx="1"/>
          </p:nvPr>
        </p:nvSpPr>
        <p:spPr>
          <a:xfrm>
            <a:off x="311700" y="3790950"/>
            <a:ext cx="8832300" cy="1295399"/>
          </a:xfrm>
          <a:prstGeom prst="rect">
            <a:avLst/>
          </a:prstGeom>
        </p:spPr>
        <p:txBody>
          <a:bodyPr lIns="91425" tIns="91425" rIns="91425" bIns="91425" anchor="t" anchorCtr="0">
            <a:noAutofit/>
          </a:bodyPr>
          <a:lstStyle/>
          <a:p>
            <a:pPr marL="514350" lvl="0" indent="-285750" rtl="0">
              <a:spcBef>
                <a:spcPts val="0"/>
              </a:spcBef>
              <a:spcAft>
                <a:spcPts val="800"/>
              </a:spcAft>
              <a:buFont typeface="Arial" panose="020B0604020202020204" pitchFamily="34" charset="0"/>
              <a:buChar char="•"/>
            </a:pPr>
            <a:r>
              <a:rPr lang="en-GB" sz="1400" dirty="0" smtClean="0"/>
              <a:t>Basic </a:t>
            </a:r>
            <a:r>
              <a:rPr lang="en-GB" sz="1400" dirty="0"/>
              <a:t>AND</a:t>
            </a:r>
          </a:p>
          <a:p>
            <a:pPr marL="514350" lvl="0" indent="-285750" rtl="0">
              <a:spcBef>
                <a:spcPts val="0"/>
              </a:spcBef>
              <a:spcAft>
                <a:spcPts val="800"/>
              </a:spcAft>
              <a:buFont typeface="Arial" panose="020B0604020202020204" pitchFamily="34" charset="0"/>
              <a:buChar char="•"/>
            </a:pPr>
            <a:r>
              <a:rPr lang="en-GB" sz="1400" dirty="0" smtClean="0"/>
              <a:t>Ideally, HUD (</a:t>
            </a:r>
            <a:r>
              <a:rPr lang="en-GB" sz="1400" dirty="0" err="1" smtClean="0"/>
              <a:t>HeadUpDisplay</a:t>
            </a:r>
            <a:r>
              <a:rPr lang="en-GB" sz="1400" dirty="0" smtClean="0"/>
              <a:t>): </a:t>
            </a:r>
            <a:r>
              <a:rPr lang="en-GB" sz="1400" dirty="0"/>
              <a:t>enables visual navigation, indications and </a:t>
            </a:r>
            <a:r>
              <a:rPr lang="en-GB" sz="1400" dirty="0" smtClean="0"/>
              <a:t>warnings while keeping focus on road</a:t>
            </a:r>
            <a:endParaRPr lang="en-GB" sz="1400" dirty="0"/>
          </a:p>
          <a:p>
            <a:pPr marL="514350" lvl="0" indent="-285750" rtl="0">
              <a:spcBef>
                <a:spcPts val="0"/>
              </a:spcBef>
              <a:spcAft>
                <a:spcPts val="800"/>
              </a:spcAft>
              <a:buFont typeface="Arial" panose="020B0604020202020204" pitchFamily="34" charset="0"/>
              <a:buChar char="•"/>
            </a:pPr>
            <a:r>
              <a:rPr lang="en-GB" sz="1400" dirty="0"/>
              <a:t>Assistance camera’s  &amp; high end processing </a:t>
            </a:r>
            <a:r>
              <a:rPr lang="en-GB" sz="1400" dirty="0" smtClean="0"/>
              <a:t>device</a:t>
            </a:r>
            <a:endParaRPr lang="en-GB" sz="14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38400" y="1142071"/>
            <a:ext cx="4276725" cy="2554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a:t>
            </a:r>
            <a:r>
              <a:rPr lang="en-GB" noProof="0" dirty="0" smtClean="0"/>
              <a:t>After market ADAS </a:t>
            </a:r>
            <a:r>
              <a:rPr lang="en-GB" noProof="0" dirty="0" err="1" smtClean="0"/>
              <a:t>inc.</a:t>
            </a:r>
            <a:r>
              <a:rPr lang="en-GB" noProof="0" dirty="0" smtClean="0"/>
              <a:t> Day 1 C-ITS services</a:t>
            </a:r>
            <a:endParaRPr lang="en-GB" noProof="0" dirty="0"/>
          </a:p>
        </p:txBody>
      </p:sp>
      <p:pic>
        <p:nvPicPr>
          <p:cNvPr id="1843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1062840"/>
            <a:ext cx="6973639" cy="3718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616099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Breakthrough of AI &amp; arrival AI </a:t>
            </a:r>
            <a:r>
              <a:rPr lang="en-US" dirty="0" err="1" smtClean="0"/>
              <a:t>assistents</a:t>
            </a:r>
            <a:endParaRPr lang="en-US" dirty="0"/>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1200150"/>
            <a:ext cx="1066800" cy="3092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190" y="1241267"/>
            <a:ext cx="2514790" cy="3050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57200" y="4552950"/>
            <a:ext cx="1600200" cy="307777"/>
          </a:xfrm>
          <a:prstGeom prst="rect">
            <a:avLst/>
          </a:prstGeom>
          <a:noFill/>
        </p:spPr>
        <p:txBody>
          <a:bodyPr wrap="square" rtlCol="0">
            <a:spAutoFit/>
          </a:bodyPr>
          <a:lstStyle/>
          <a:p>
            <a:r>
              <a:rPr lang="nl-BE" dirty="0" smtClean="0"/>
              <a:t>Amazon Echo</a:t>
            </a:r>
            <a:endParaRPr lang="nl-BE" dirty="0"/>
          </a:p>
        </p:txBody>
      </p:sp>
      <p:sp>
        <p:nvSpPr>
          <p:cNvPr id="7" name="TextBox 6"/>
          <p:cNvSpPr txBox="1"/>
          <p:nvPr/>
        </p:nvSpPr>
        <p:spPr>
          <a:xfrm>
            <a:off x="2590990" y="4551461"/>
            <a:ext cx="1600200" cy="307777"/>
          </a:xfrm>
          <a:prstGeom prst="rect">
            <a:avLst/>
          </a:prstGeom>
          <a:noFill/>
        </p:spPr>
        <p:txBody>
          <a:bodyPr wrap="square" rtlCol="0">
            <a:spAutoFit/>
          </a:bodyPr>
          <a:lstStyle/>
          <a:p>
            <a:r>
              <a:rPr lang="nl-BE" dirty="0" smtClean="0"/>
              <a:t>Google Home</a:t>
            </a:r>
            <a:endParaRPr lang="nl-BE" dirty="0"/>
          </a:p>
        </p:txBody>
      </p:sp>
      <p:pic>
        <p:nvPicPr>
          <p:cNvPr id="8"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72200" y="1069797"/>
            <a:ext cx="2637299"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ight Arrow 2"/>
          <p:cNvSpPr/>
          <p:nvPr/>
        </p:nvSpPr>
        <p:spPr>
          <a:xfrm>
            <a:off x="5105400" y="2266950"/>
            <a:ext cx="914400" cy="4792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58512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702" y="3486150"/>
            <a:ext cx="3798498" cy="1295400"/>
          </a:xfrm>
        </p:spPr>
        <p:txBody>
          <a:bodyPr/>
          <a:lstStyle/>
          <a:p>
            <a:pPr fontAlgn="base"/>
            <a:r>
              <a:rPr lang="nl-BE" dirty="0" smtClean="0"/>
              <a:t>Digital co-driver </a:t>
            </a:r>
            <a:r>
              <a:rPr lang="nl-BE" dirty="0" err="1" smtClean="0"/>
              <a:t>with</a:t>
            </a:r>
            <a:r>
              <a:rPr lang="nl-BE" dirty="0" smtClean="0"/>
              <a:t/>
            </a:r>
            <a:br>
              <a:rPr lang="nl-BE" dirty="0" smtClean="0"/>
            </a:br>
            <a:r>
              <a:rPr lang="nl-BE" dirty="0" err="1" smtClean="0"/>
              <a:t>Artificial</a:t>
            </a:r>
            <a:r>
              <a:rPr lang="nl-BE" dirty="0" smtClean="0"/>
              <a:t> Intelligence</a:t>
            </a:r>
            <a:endParaRPr lang="nl-BE" dirty="0"/>
          </a:p>
        </p:txBody>
      </p:sp>
      <p:pic>
        <p:nvPicPr>
          <p:cNvPr id="1331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2637299"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75442" y="57150"/>
            <a:ext cx="5468558" cy="4896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78487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NVIDIA </a:t>
            </a:r>
            <a:r>
              <a:rPr lang="nl-BE" dirty="0" err="1" smtClean="0"/>
              <a:t>Keynote</a:t>
            </a:r>
            <a:r>
              <a:rPr lang="nl-BE" dirty="0" smtClean="0"/>
              <a:t> CES 2017: AI CO-PILOT</a:t>
            </a:r>
            <a:endParaRPr lang="nl-BE" dirty="0"/>
          </a:p>
        </p:txBody>
      </p:sp>
      <p:pic>
        <p:nvPicPr>
          <p:cNvPr id="8194" name="Picture 2">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633" y="1123950"/>
            <a:ext cx="8991167"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030306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200150"/>
            <a:ext cx="9169400" cy="3635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nl-BE" dirty="0" err="1"/>
              <a:t>Nauto</a:t>
            </a:r>
            <a:r>
              <a:rPr lang="nl-BE" dirty="0"/>
              <a:t> ($ 159m in </a:t>
            </a:r>
            <a:r>
              <a:rPr lang="nl-BE" dirty="0" err="1"/>
              <a:t>july</a:t>
            </a:r>
            <a:r>
              <a:rPr lang="nl-BE" dirty="0"/>
              <a:t> 2017, GM, Toyota, Allianz)</a:t>
            </a:r>
          </a:p>
        </p:txBody>
      </p:sp>
      <p:sp>
        <p:nvSpPr>
          <p:cNvPr id="5" name="Rectangle 4"/>
          <p:cNvSpPr/>
          <p:nvPr/>
        </p:nvSpPr>
        <p:spPr>
          <a:xfrm>
            <a:off x="4713514" y="1194708"/>
            <a:ext cx="4419600" cy="2092881"/>
          </a:xfrm>
          <a:prstGeom prst="rect">
            <a:avLst/>
          </a:prstGeom>
        </p:spPr>
        <p:txBody>
          <a:bodyPr wrap="square">
            <a:spAutoFit/>
          </a:bodyPr>
          <a:lstStyle/>
          <a:p>
            <a:r>
              <a:rPr lang="en-US" sz="4000" dirty="0">
                <a:solidFill>
                  <a:schemeClr val="bg1"/>
                </a:solidFill>
                <a:latin typeface="PT Sans Narrow" panose="020B0604020202020204" charset="0"/>
              </a:rPr>
              <a:t>Safety the smart way</a:t>
            </a:r>
          </a:p>
          <a:p>
            <a:r>
              <a:rPr lang="en-US" sz="1800" dirty="0">
                <a:solidFill>
                  <a:schemeClr val="bg1"/>
                </a:solidFill>
                <a:latin typeface="PT Sans Narrow" panose="020B0604020202020204" charset="0"/>
              </a:rPr>
              <a:t>Don’t let the interior and exterior camera fool you. Our multi-sensor device detects collisions, monitors risky maneuvering, and even tracks driver behavior all in real time. With </a:t>
            </a:r>
            <a:r>
              <a:rPr lang="en-US" sz="1800" dirty="0" err="1">
                <a:solidFill>
                  <a:schemeClr val="bg1"/>
                </a:solidFill>
                <a:latin typeface="PT Sans Narrow" panose="020B0604020202020204" charset="0"/>
              </a:rPr>
              <a:t>Nauto</a:t>
            </a:r>
            <a:r>
              <a:rPr lang="en-US" sz="1800" dirty="0">
                <a:solidFill>
                  <a:schemeClr val="bg1"/>
                </a:solidFill>
                <a:latin typeface="PT Sans Narrow" panose="020B0604020202020204" charset="0"/>
              </a:rPr>
              <a:t> you can retrofit any car with safety in just a few minutes.</a:t>
            </a:r>
          </a:p>
        </p:txBody>
      </p:sp>
    </p:spTree>
    <p:extLst>
      <p:ext uri="{BB962C8B-B14F-4D97-AF65-F5344CB8AC3E}">
        <p14:creationId xmlns:p14="http://schemas.microsoft.com/office/powerpoint/2010/main" val="284495020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9825" y="276225"/>
            <a:ext cx="6200775" cy="685800"/>
          </a:xfrm>
        </p:spPr>
        <p:txBody>
          <a:bodyPr/>
          <a:lstStyle/>
          <a:p>
            <a:r>
              <a:rPr lang="nl-BE" dirty="0" err="1" smtClean="0"/>
              <a:t>Connected</a:t>
            </a:r>
            <a:r>
              <a:rPr lang="nl-BE" dirty="0" smtClean="0"/>
              <a:t> smartphone AI </a:t>
            </a:r>
            <a:r>
              <a:rPr lang="nl-BE" dirty="0" err="1" smtClean="0"/>
              <a:t>network</a:t>
            </a:r>
            <a:r>
              <a:rPr lang="nl-BE" dirty="0" smtClean="0"/>
              <a:t/>
            </a:r>
            <a:br>
              <a:rPr lang="nl-BE" dirty="0" smtClean="0"/>
            </a:br>
            <a:endParaRPr lang="nl-BE" dirty="0"/>
          </a:p>
        </p:txBody>
      </p:sp>
      <p:sp>
        <p:nvSpPr>
          <p:cNvPr id="3" name="Text Placeholder 2"/>
          <p:cNvSpPr>
            <a:spLocks noGrp="1"/>
          </p:cNvSpPr>
          <p:nvPr>
            <p:ph type="body" idx="1"/>
          </p:nvPr>
        </p:nvSpPr>
        <p:spPr>
          <a:xfrm>
            <a:off x="457200" y="1428750"/>
            <a:ext cx="8520600" cy="2514600"/>
          </a:xfrm>
        </p:spPr>
        <p:txBody>
          <a:bodyPr/>
          <a:lstStyle/>
          <a:p>
            <a:r>
              <a:rPr lang="nl-BE" i="1" dirty="0" smtClean="0"/>
              <a:t>“An </a:t>
            </a:r>
            <a:r>
              <a:rPr lang="nl-BE" i="1" dirty="0" err="1" smtClean="0"/>
              <a:t>autonomous</a:t>
            </a:r>
            <a:r>
              <a:rPr lang="nl-BE" i="1" dirty="0" smtClean="0"/>
              <a:t> vehicle </a:t>
            </a:r>
            <a:r>
              <a:rPr lang="nl-BE" i="1" dirty="0" err="1" smtClean="0"/>
              <a:t>will</a:t>
            </a:r>
            <a:r>
              <a:rPr lang="nl-BE" i="1" dirty="0" smtClean="0"/>
              <a:t> (</a:t>
            </a:r>
            <a:r>
              <a:rPr lang="nl-BE" i="1" dirty="0" err="1" smtClean="0"/>
              <a:t>hopefully</a:t>
            </a:r>
            <a:r>
              <a:rPr lang="nl-BE" i="1" dirty="0" smtClean="0"/>
              <a:t>) </a:t>
            </a:r>
            <a:r>
              <a:rPr lang="nl-BE" i="1" dirty="0" err="1" smtClean="0"/>
              <a:t>cost</a:t>
            </a:r>
            <a:r>
              <a:rPr lang="nl-BE" i="1" dirty="0" smtClean="0"/>
              <a:t> </a:t>
            </a:r>
            <a:r>
              <a:rPr lang="nl-BE" i="1" dirty="0" err="1" smtClean="0"/>
              <a:t>anywhere</a:t>
            </a:r>
            <a:r>
              <a:rPr lang="nl-BE" i="1" dirty="0" smtClean="0"/>
              <a:t> </a:t>
            </a:r>
            <a:r>
              <a:rPr lang="nl-BE" i="1" dirty="0" err="1" smtClean="0"/>
              <a:t>between</a:t>
            </a:r>
            <a:r>
              <a:rPr lang="nl-BE" i="1" dirty="0" smtClean="0"/>
              <a:t> $20K </a:t>
            </a:r>
            <a:r>
              <a:rPr lang="nl-BE" i="1" dirty="0" err="1" smtClean="0"/>
              <a:t>and</a:t>
            </a:r>
            <a:r>
              <a:rPr lang="nl-BE" i="1" dirty="0" smtClean="0"/>
              <a:t> $50K. It </a:t>
            </a:r>
            <a:r>
              <a:rPr lang="nl-BE" i="1" dirty="0" err="1" smtClean="0"/>
              <a:t>will</a:t>
            </a:r>
            <a:r>
              <a:rPr lang="nl-BE" i="1" dirty="0" smtClean="0"/>
              <a:t> </a:t>
            </a:r>
            <a:r>
              <a:rPr lang="nl-BE" i="1" dirty="0" err="1" smtClean="0"/>
              <a:t>require</a:t>
            </a:r>
            <a:r>
              <a:rPr lang="nl-BE" i="1" dirty="0" smtClean="0"/>
              <a:t> </a:t>
            </a:r>
            <a:r>
              <a:rPr lang="nl-BE" i="1" dirty="0" err="1" smtClean="0"/>
              <a:t>trillions</a:t>
            </a:r>
            <a:r>
              <a:rPr lang="nl-BE" i="1" dirty="0" smtClean="0"/>
              <a:t> of dollars </a:t>
            </a:r>
            <a:r>
              <a:rPr lang="nl-BE" i="1" dirty="0" err="1" smtClean="0"/>
              <a:t>and</a:t>
            </a:r>
            <a:r>
              <a:rPr lang="nl-BE" i="1" dirty="0" smtClean="0"/>
              <a:t> decades of </a:t>
            </a:r>
            <a:r>
              <a:rPr lang="nl-BE" i="1" dirty="0" err="1" smtClean="0"/>
              <a:t>production</a:t>
            </a:r>
            <a:r>
              <a:rPr lang="nl-BE" i="1" dirty="0" smtClean="0"/>
              <a:t> </a:t>
            </a:r>
            <a:r>
              <a:rPr lang="nl-BE" i="1" dirty="0" err="1" smtClean="0"/>
              <a:t>to</a:t>
            </a:r>
            <a:r>
              <a:rPr lang="nl-BE" i="1" dirty="0" smtClean="0"/>
              <a:t> get </a:t>
            </a:r>
            <a:r>
              <a:rPr lang="nl-BE" i="1" dirty="0" err="1" smtClean="0"/>
              <a:t>penetration</a:t>
            </a:r>
            <a:r>
              <a:rPr lang="nl-BE" i="1" dirty="0" smtClean="0"/>
              <a:t> high </a:t>
            </a:r>
            <a:r>
              <a:rPr lang="nl-BE" i="1" dirty="0" err="1" smtClean="0"/>
              <a:t>enough</a:t>
            </a:r>
            <a:r>
              <a:rPr lang="nl-BE" i="1" dirty="0" smtClean="0"/>
              <a:t> </a:t>
            </a:r>
            <a:r>
              <a:rPr lang="nl-BE" i="1" dirty="0" err="1" smtClean="0"/>
              <a:t>to</a:t>
            </a:r>
            <a:r>
              <a:rPr lang="nl-BE" i="1" dirty="0" smtClean="0"/>
              <a:t> </a:t>
            </a:r>
            <a:r>
              <a:rPr lang="nl-BE" i="1" dirty="0" err="1" smtClean="0"/>
              <a:t>rid</a:t>
            </a:r>
            <a:r>
              <a:rPr lang="nl-BE" i="1" dirty="0" smtClean="0"/>
              <a:t> </a:t>
            </a:r>
            <a:r>
              <a:rPr lang="nl-BE" i="1" dirty="0" err="1" smtClean="0"/>
              <a:t>the</a:t>
            </a:r>
            <a:r>
              <a:rPr lang="nl-BE" i="1" dirty="0" smtClean="0"/>
              <a:t> </a:t>
            </a:r>
            <a:r>
              <a:rPr lang="nl-BE" i="1" dirty="0" err="1" smtClean="0"/>
              <a:t>world</a:t>
            </a:r>
            <a:r>
              <a:rPr lang="nl-BE" i="1" dirty="0" smtClean="0"/>
              <a:t> of </a:t>
            </a:r>
            <a:r>
              <a:rPr lang="nl-BE" i="1" dirty="0" err="1" smtClean="0"/>
              <a:t>collisions</a:t>
            </a:r>
            <a:r>
              <a:rPr lang="nl-BE" i="1" dirty="0" smtClean="0"/>
              <a:t>. In </a:t>
            </a:r>
            <a:r>
              <a:rPr lang="nl-BE" i="1" dirty="0" err="1" smtClean="0"/>
              <a:t>the</a:t>
            </a:r>
            <a:r>
              <a:rPr lang="nl-BE" i="1" dirty="0" smtClean="0"/>
              <a:t> next decade 13 </a:t>
            </a:r>
            <a:r>
              <a:rPr lang="nl-BE" i="1" dirty="0" err="1" smtClean="0"/>
              <a:t>million</a:t>
            </a:r>
            <a:r>
              <a:rPr lang="nl-BE" i="1" dirty="0" smtClean="0"/>
              <a:t> </a:t>
            </a:r>
            <a:r>
              <a:rPr lang="nl-BE" i="1" dirty="0" err="1" smtClean="0"/>
              <a:t>people</a:t>
            </a:r>
            <a:r>
              <a:rPr lang="nl-BE" i="1" dirty="0" smtClean="0"/>
              <a:t> </a:t>
            </a:r>
            <a:r>
              <a:rPr lang="nl-BE" i="1" dirty="0" err="1" smtClean="0"/>
              <a:t>will</a:t>
            </a:r>
            <a:r>
              <a:rPr lang="nl-BE" i="1" dirty="0" smtClean="0"/>
              <a:t> die on </a:t>
            </a:r>
            <a:r>
              <a:rPr lang="nl-BE" i="1" dirty="0" err="1" smtClean="0"/>
              <a:t>our</a:t>
            </a:r>
            <a:r>
              <a:rPr lang="nl-BE" i="1" dirty="0" smtClean="0"/>
              <a:t> </a:t>
            </a:r>
            <a:r>
              <a:rPr lang="nl-BE" i="1" dirty="0" err="1" smtClean="0"/>
              <a:t>roads</a:t>
            </a:r>
            <a:r>
              <a:rPr lang="nl-BE" i="1" dirty="0" smtClean="0"/>
              <a:t>. </a:t>
            </a:r>
            <a:r>
              <a:rPr lang="nl-BE" i="1" dirty="0" err="1" smtClean="0"/>
              <a:t>Probably</a:t>
            </a:r>
            <a:r>
              <a:rPr lang="nl-BE" i="1" dirty="0" smtClean="0"/>
              <a:t> over 20 </a:t>
            </a:r>
            <a:r>
              <a:rPr lang="nl-BE" i="1" dirty="0" err="1" smtClean="0"/>
              <a:t>million</a:t>
            </a:r>
            <a:r>
              <a:rPr lang="nl-BE" i="1" dirty="0" smtClean="0"/>
              <a:t> in </a:t>
            </a:r>
            <a:r>
              <a:rPr lang="nl-BE" i="1" dirty="0" err="1" smtClean="0"/>
              <a:t>the</a:t>
            </a:r>
            <a:r>
              <a:rPr lang="nl-BE" i="1" dirty="0" smtClean="0"/>
              <a:t> next </a:t>
            </a:r>
            <a:r>
              <a:rPr lang="nl-BE" i="1" dirty="0" err="1" smtClean="0"/>
              <a:t>two</a:t>
            </a:r>
            <a:r>
              <a:rPr lang="nl-BE" i="1" dirty="0" smtClean="0"/>
              <a:t>. We </a:t>
            </a:r>
            <a:r>
              <a:rPr lang="nl-BE" i="1" dirty="0" err="1" smtClean="0"/>
              <a:t>can</a:t>
            </a:r>
            <a:r>
              <a:rPr lang="nl-BE" i="1" dirty="0" smtClean="0"/>
              <a:t> make a real </a:t>
            </a:r>
            <a:r>
              <a:rPr lang="nl-BE" i="1" dirty="0" err="1" smtClean="0"/>
              <a:t>dent</a:t>
            </a:r>
            <a:r>
              <a:rPr lang="nl-BE" i="1" dirty="0" smtClean="0"/>
              <a:t> in these </a:t>
            </a:r>
            <a:r>
              <a:rPr lang="nl-BE" i="1" dirty="0" err="1" smtClean="0"/>
              <a:t>numbers</a:t>
            </a:r>
            <a:r>
              <a:rPr lang="nl-BE" i="1" dirty="0" smtClean="0"/>
              <a:t> </a:t>
            </a:r>
            <a:r>
              <a:rPr lang="nl-BE" i="1" dirty="0" err="1" smtClean="0"/>
              <a:t>starting</a:t>
            </a:r>
            <a:r>
              <a:rPr lang="nl-BE" i="1" dirty="0" smtClean="0"/>
              <a:t> </a:t>
            </a:r>
            <a:r>
              <a:rPr lang="nl-BE" i="1" dirty="0" err="1" smtClean="0"/>
              <a:t>this</a:t>
            </a:r>
            <a:r>
              <a:rPr lang="nl-BE" i="1" dirty="0" smtClean="0"/>
              <a:t> </a:t>
            </a:r>
            <a:r>
              <a:rPr lang="nl-BE" i="1" dirty="0" err="1" smtClean="0"/>
              <a:t>year</a:t>
            </a:r>
            <a:r>
              <a:rPr lang="nl-BE" i="1" dirty="0" smtClean="0"/>
              <a:t> </a:t>
            </a:r>
            <a:r>
              <a:rPr lang="nl-BE" i="1" dirty="0" err="1" smtClean="0"/>
              <a:t>if</a:t>
            </a:r>
            <a:r>
              <a:rPr lang="nl-BE" i="1" dirty="0" smtClean="0"/>
              <a:t> we </a:t>
            </a:r>
            <a:r>
              <a:rPr lang="nl-BE" i="1" dirty="0" err="1" smtClean="0"/>
              <a:t>rapidly</a:t>
            </a:r>
            <a:r>
              <a:rPr lang="nl-BE" i="1" dirty="0" smtClean="0"/>
              <a:t> </a:t>
            </a:r>
            <a:r>
              <a:rPr lang="nl-BE" i="1" dirty="0" err="1" smtClean="0"/>
              <a:t>connect</a:t>
            </a:r>
            <a:r>
              <a:rPr lang="nl-BE" i="1" dirty="0" smtClean="0"/>
              <a:t> </a:t>
            </a:r>
            <a:r>
              <a:rPr lang="nl-BE" i="1" dirty="0" err="1" smtClean="0"/>
              <a:t>our</a:t>
            </a:r>
            <a:r>
              <a:rPr lang="nl-BE" i="1" dirty="0" smtClean="0"/>
              <a:t> </a:t>
            </a:r>
            <a:r>
              <a:rPr lang="nl-BE" i="1" dirty="0" err="1" smtClean="0"/>
              <a:t>vehicles</a:t>
            </a:r>
            <a:r>
              <a:rPr lang="nl-BE" i="1" dirty="0" smtClean="0"/>
              <a:t>. </a:t>
            </a:r>
            <a:r>
              <a:rPr lang="nl-BE" b="1" i="1" dirty="0" smtClean="0"/>
              <a:t>In </a:t>
            </a:r>
            <a:r>
              <a:rPr lang="nl-BE" b="1" i="1" dirty="0" err="1" smtClean="0"/>
              <a:t>three</a:t>
            </a:r>
            <a:r>
              <a:rPr lang="nl-BE" b="1" i="1" dirty="0" smtClean="0"/>
              <a:t> </a:t>
            </a:r>
            <a:r>
              <a:rPr lang="nl-BE" b="1" i="1" dirty="0" err="1" smtClean="0"/>
              <a:t>years</a:t>
            </a:r>
            <a:r>
              <a:rPr lang="nl-BE" b="1" i="1" dirty="0" smtClean="0"/>
              <a:t> we </a:t>
            </a:r>
            <a:r>
              <a:rPr lang="nl-BE" b="1" i="1" dirty="0" err="1" smtClean="0"/>
              <a:t>can</a:t>
            </a:r>
            <a:r>
              <a:rPr lang="nl-BE" b="1" i="1" dirty="0" smtClean="0"/>
              <a:t> </a:t>
            </a:r>
            <a:r>
              <a:rPr lang="nl-BE" b="1" i="1" dirty="0" err="1" smtClean="0"/>
              <a:t>create</a:t>
            </a:r>
            <a:r>
              <a:rPr lang="nl-BE" b="1" i="1" dirty="0" smtClean="0"/>
              <a:t> a ‘new </a:t>
            </a:r>
            <a:r>
              <a:rPr lang="nl-BE" b="1" i="1" dirty="0" err="1" smtClean="0"/>
              <a:t>normal</a:t>
            </a:r>
            <a:r>
              <a:rPr lang="nl-BE" b="1" i="1" dirty="0" smtClean="0"/>
              <a:t>’</a:t>
            </a:r>
            <a:r>
              <a:rPr lang="nl-BE" i="1" dirty="0" smtClean="0"/>
              <a:t>. </a:t>
            </a:r>
            <a:r>
              <a:rPr lang="nl-BE" i="1" dirty="0" err="1" smtClean="0"/>
              <a:t>One</a:t>
            </a:r>
            <a:r>
              <a:rPr lang="nl-BE" i="1" dirty="0" smtClean="0"/>
              <a:t> </a:t>
            </a:r>
            <a:r>
              <a:rPr lang="nl-BE" i="1" dirty="0" err="1" smtClean="0"/>
              <a:t>where</a:t>
            </a:r>
            <a:r>
              <a:rPr lang="nl-BE" i="1" dirty="0" smtClean="0"/>
              <a:t> </a:t>
            </a:r>
            <a:r>
              <a:rPr lang="nl-BE" i="1" dirty="0" err="1" smtClean="0"/>
              <a:t>collisions</a:t>
            </a:r>
            <a:r>
              <a:rPr lang="nl-BE" i="1" dirty="0" smtClean="0"/>
              <a:t> are </a:t>
            </a:r>
            <a:r>
              <a:rPr lang="nl-BE" i="1" dirty="0" err="1" smtClean="0"/>
              <a:t>not</a:t>
            </a:r>
            <a:r>
              <a:rPr lang="nl-BE" i="1" dirty="0" smtClean="0"/>
              <a:t> </a:t>
            </a:r>
            <a:r>
              <a:rPr lang="nl-BE" i="1" dirty="0" err="1" smtClean="0"/>
              <a:t>an</a:t>
            </a:r>
            <a:r>
              <a:rPr lang="nl-BE" i="1" dirty="0" smtClean="0"/>
              <a:t> act of God, but </a:t>
            </a:r>
            <a:r>
              <a:rPr lang="nl-BE" i="1" dirty="0" err="1" smtClean="0"/>
              <a:t>rather</a:t>
            </a:r>
            <a:r>
              <a:rPr lang="nl-BE" i="1" dirty="0" smtClean="0"/>
              <a:t>, a </a:t>
            </a:r>
            <a:r>
              <a:rPr lang="nl-BE" i="1" dirty="0" err="1" smtClean="0"/>
              <a:t>handled</a:t>
            </a:r>
            <a:r>
              <a:rPr lang="nl-BE" i="1" dirty="0" smtClean="0"/>
              <a:t> </a:t>
            </a:r>
            <a:r>
              <a:rPr lang="nl-BE" i="1" dirty="0" err="1" smtClean="0"/>
              <a:t>problem</a:t>
            </a:r>
            <a:r>
              <a:rPr lang="nl-BE" i="1" dirty="0" smtClean="0"/>
              <a:t>.”</a:t>
            </a:r>
            <a:endParaRPr lang="nl-BE" i="1"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133350"/>
            <a:ext cx="2105025"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16000" y="4248150"/>
            <a:ext cx="6832600" cy="307777"/>
          </a:xfrm>
          <a:prstGeom prst="rect">
            <a:avLst/>
          </a:prstGeom>
        </p:spPr>
        <p:txBody>
          <a:bodyPr wrap="square">
            <a:spAutoFit/>
          </a:bodyPr>
          <a:lstStyle/>
          <a:p>
            <a:r>
              <a:rPr lang="nl-BE" b="1" i="1" dirty="0"/>
              <a:t>The </a:t>
            </a:r>
            <a:r>
              <a:rPr lang="nl-BE" b="1" i="1" dirty="0" err="1"/>
              <a:t>Nexar</a:t>
            </a:r>
            <a:r>
              <a:rPr lang="nl-BE" b="1" i="1" dirty="0"/>
              <a:t> vehicle-</a:t>
            </a:r>
            <a:r>
              <a:rPr lang="nl-BE" b="1" i="1" dirty="0" err="1"/>
              <a:t>to</a:t>
            </a:r>
            <a:r>
              <a:rPr lang="nl-BE" b="1" i="1" dirty="0"/>
              <a:t>-vehicle </a:t>
            </a:r>
            <a:r>
              <a:rPr lang="nl-BE" b="1" i="1" dirty="0" err="1"/>
              <a:t>network</a:t>
            </a:r>
            <a:r>
              <a:rPr lang="nl-BE" b="1" i="1" dirty="0"/>
              <a:t> is live: we </a:t>
            </a:r>
            <a:r>
              <a:rPr lang="nl-BE" b="1" i="1" dirty="0" err="1"/>
              <a:t>can</a:t>
            </a:r>
            <a:r>
              <a:rPr lang="nl-BE" b="1" i="1" dirty="0"/>
              <a:t> </a:t>
            </a:r>
            <a:r>
              <a:rPr lang="nl-BE" b="1" i="1" dirty="0" err="1"/>
              <a:t>reduce</a:t>
            </a:r>
            <a:r>
              <a:rPr lang="nl-BE" b="1" i="1" dirty="0"/>
              <a:t> </a:t>
            </a:r>
            <a:r>
              <a:rPr lang="nl-BE" b="1" i="1" dirty="0" err="1"/>
              <a:t>car</a:t>
            </a:r>
            <a:r>
              <a:rPr lang="nl-BE" b="1" i="1" dirty="0"/>
              <a:t> crashes </a:t>
            </a:r>
            <a:r>
              <a:rPr lang="nl-BE" b="1" i="1" dirty="0" err="1" smtClean="0"/>
              <a:t>today</a:t>
            </a:r>
            <a:endParaRPr lang="nl-BE" b="1" i="1" dirty="0"/>
          </a:p>
        </p:txBody>
      </p:sp>
    </p:spTree>
    <p:extLst>
      <p:ext uri="{BB962C8B-B14F-4D97-AF65-F5344CB8AC3E}">
        <p14:creationId xmlns:p14="http://schemas.microsoft.com/office/powerpoint/2010/main" val="23493575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9486" y="1047750"/>
            <a:ext cx="8670020" cy="35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hape 173"/>
          <p:cNvSpPr txBox="1">
            <a:spLocks noGrp="1"/>
          </p:cNvSpPr>
          <p:nvPr>
            <p:ph type="title"/>
          </p:nvPr>
        </p:nvSpPr>
        <p:spPr>
          <a:xfrm>
            <a:off x="311700" y="209550"/>
            <a:ext cx="8756100" cy="838200"/>
          </a:xfrm>
          <a:prstGeom prst="rect">
            <a:avLst/>
          </a:prstGeom>
        </p:spPr>
        <p:txBody>
          <a:bodyPr lIns="91425" tIns="91425" rIns="91425" bIns="91425" anchor="t" anchorCtr="0">
            <a:noAutofit/>
          </a:bodyPr>
          <a:lstStyle/>
          <a:p>
            <a:pPr lvl="0">
              <a:spcBef>
                <a:spcPts val="0"/>
              </a:spcBef>
              <a:buNone/>
            </a:pPr>
            <a:r>
              <a:rPr lang="en-US" noProof="0" dirty="0" smtClean="0"/>
              <a:t>Mobility brain </a:t>
            </a:r>
            <a:r>
              <a:rPr lang="en-US" dirty="0" smtClean="0"/>
              <a:t>–</a:t>
            </a:r>
            <a:r>
              <a:rPr lang="en-US" noProof="0" dirty="0" smtClean="0"/>
              <a:t> sustainable routing</a:t>
            </a:r>
            <a:endParaRPr lang="en-US" noProof="0" dirty="0"/>
          </a:p>
        </p:txBody>
      </p:sp>
    </p:spTree>
    <p:extLst>
      <p:ext uri="{BB962C8B-B14F-4D97-AF65-F5344CB8AC3E}">
        <p14:creationId xmlns:p14="http://schemas.microsoft.com/office/powerpoint/2010/main" val="37599490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prstGeom prst="rect">
            <a:avLst/>
          </a:prstGeom>
        </p:spPr>
        <p:txBody>
          <a:bodyPr lIns="91425" tIns="91425" rIns="91425" bIns="91425" anchor="t" anchorCtr="0">
            <a:noAutofit/>
          </a:bodyPr>
          <a:lstStyle/>
          <a:p>
            <a:pPr lvl="0" rtl="0">
              <a:spcBef>
                <a:spcPts val="0"/>
              </a:spcBef>
              <a:buNone/>
            </a:pPr>
            <a:r>
              <a:rPr lang="en-GB" dirty="0" smtClean="0"/>
              <a:t>Permanent speed temptation is the major issue</a:t>
            </a:r>
            <a:endParaRPr lang="en-GB" dirty="0"/>
          </a:p>
        </p:txBody>
      </p:sp>
      <p:sp>
        <p:nvSpPr>
          <p:cNvPr id="107" name="Shape 107"/>
          <p:cNvSpPr txBox="1">
            <a:spLocks noGrp="1"/>
          </p:cNvSpPr>
          <p:nvPr>
            <p:ph type="body" idx="1"/>
          </p:nvPr>
        </p:nvSpPr>
        <p:spPr>
          <a:prstGeom prst="rect">
            <a:avLst/>
          </a:prstGeom>
        </p:spPr>
        <p:txBody>
          <a:bodyPr lIns="91425" tIns="91425" rIns="91425" bIns="91425" anchor="t" anchorCtr="0">
            <a:noAutofit/>
          </a:bodyPr>
          <a:lstStyle/>
          <a:p>
            <a:pPr marL="514350" lvl="0" indent="-285750" rtl="0">
              <a:spcBef>
                <a:spcPts val="0"/>
              </a:spcBef>
              <a:buFont typeface="Arial" panose="020B0604020202020204" pitchFamily="34" charset="0"/>
              <a:buChar char="•"/>
            </a:pPr>
            <a:r>
              <a:rPr lang="en-GB" sz="1600" dirty="0" smtClean="0"/>
              <a:t>Full power available at all time without even a warning?</a:t>
            </a:r>
          </a:p>
          <a:p>
            <a:pPr marL="514350" lvl="0" indent="-285750" rtl="0">
              <a:spcBef>
                <a:spcPts val="0"/>
              </a:spcBef>
              <a:buFont typeface="Arial" panose="020B0604020202020204" pitchFamily="34" charset="0"/>
              <a:buChar char="•"/>
            </a:pPr>
            <a:r>
              <a:rPr lang="en-GB" sz="1600" dirty="0" smtClean="0"/>
              <a:t>Speed indicator going to 300km/h for a family car? (Audi A6 Break)</a:t>
            </a:r>
          </a:p>
          <a:p>
            <a:pPr marL="514350" lvl="0" indent="-285750" rtl="0">
              <a:spcBef>
                <a:spcPts val="0"/>
              </a:spcBef>
              <a:buFont typeface="Arial" panose="020B0604020202020204" pitchFamily="34" charset="0"/>
              <a:buChar char="•"/>
            </a:pPr>
            <a:r>
              <a:rPr lang="en-GB" sz="1600" dirty="0" smtClean="0"/>
              <a:t>Advertising terms like ‘Sportive elegance’, ‘feel the adrenaline’, ‘discover the Power of M’,  ‘Dynamic drive capabilities’?</a:t>
            </a:r>
          </a:p>
          <a:p>
            <a:pPr marL="514350" lvl="0" indent="-285750" rtl="0">
              <a:spcBef>
                <a:spcPts val="0"/>
              </a:spcBef>
              <a:buFont typeface="Arial" panose="020B0604020202020204" pitchFamily="34" charset="0"/>
              <a:buChar char="•"/>
            </a:pPr>
            <a:r>
              <a:rPr lang="en-GB" sz="1600" dirty="0" smtClean="0"/>
              <a:t>… </a:t>
            </a:r>
          </a:p>
          <a:p>
            <a:pPr lvl="0">
              <a:spcBef>
                <a:spcPts val="0"/>
              </a:spcBef>
              <a:buNone/>
            </a:pPr>
            <a:endParaRPr lang="en-GB" sz="1600" dirty="0" smtClean="0"/>
          </a:p>
          <a:p>
            <a:pPr lvl="0">
              <a:spcBef>
                <a:spcPts val="0"/>
              </a:spcBef>
              <a:buNone/>
            </a:pPr>
            <a:endParaRPr lang="en-GB" sz="1600" dirty="0" smtClean="0"/>
          </a:p>
          <a:p>
            <a:pPr lvl="0" rtl="0">
              <a:spcBef>
                <a:spcPts val="0"/>
              </a:spcBef>
              <a:buNone/>
            </a:pPr>
            <a:endParaRPr lang="en-GB" sz="1600" dirty="0"/>
          </a:p>
        </p:txBody>
      </p:sp>
    </p:spTree>
    <p:extLst>
      <p:ext uri="{BB962C8B-B14F-4D97-AF65-F5344CB8AC3E}">
        <p14:creationId xmlns:p14="http://schemas.microsoft.com/office/powerpoint/2010/main" val="426348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could this work in practice? Some thoughts</a:t>
            </a:r>
            <a:endParaRPr lang="en-US" dirty="0"/>
          </a:p>
        </p:txBody>
      </p:sp>
      <p:sp>
        <p:nvSpPr>
          <p:cNvPr id="3" name="Text Placeholder 2"/>
          <p:cNvSpPr>
            <a:spLocks noGrp="1"/>
          </p:cNvSpPr>
          <p:nvPr>
            <p:ph type="body" idx="1"/>
          </p:nvPr>
        </p:nvSpPr>
        <p:spPr/>
        <p:txBody>
          <a:bodyPr/>
          <a:lstStyle/>
          <a:p>
            <a:pPr marL="285750" indent="-285750">
              <a:buFont typeface="Arial" panose="020B0604020202020204" pitchFamily="34" charset="0"/>
              <a:buChar char="•"/>
            </a:pPr>
            <a:r>
              <a:rPr lang="en-US" dirty="0" smtClean="0"/>
              <a:t>Determine the amount of motorized km’s we would like to have every year</a:t>
            </a:r>
          </a:p>
          <a:p>
            <a:pPr marL="285750" indent="-285750">
              <a:buFont typeface="Arial" panose="020B0604020202020204" pitchFamily="34" charset="0"/>
              <a:buChar char="•"/>
            </a:pPr>
            <a:r>
              <a:rPr lang="en-US" dirty="0" smtClean="0"/>
              <a:t>Every citizen gets a yearly ‘road use’ budget (in points or € )</a:t>
            </a:r>
          </a:p>
          <a:p>
            <a:pPr marL="285750" indent="-285750">
              <a:buFont typeface="Arial" panose="020B0604020202020204" pitchFamily="34" charset="0"/>
              <a:buChar char="•"/>
            </a:pPr>
            <a:r>
              <a:rPr lang="en-US" dirty="0" smtClean="0"/>
              <a:t>If you need more, you can buy them on a market, where people who don’t use them can return them (thus a tax shift from the rich to the poor)</a:t>
            </a:r>
            <a:endParaRPr lang="en-US" dirty="0"/>
          </a:p>
          <a:p>
            <a:pPr marL="285750" indent="-285750">
              <a:buFont typeface="Arial" panose="020B0604020202020204" pitchFamily="34" charset="0"/>
              <a:buChar char="•"/>
            </a:pPr>
            <a:r>
              <a:rPr lang="en-US" dirty="0" smtClean="0"/>
              <a:t>Every suggested displacement gets a price/point tag, reflecting the societal cost </a:t>
            </a:r>
          </a:p>
          <a:p>
            <a:pPr marL="285750" indent="-285750">
              <a:buFont typeface="Arial" panose="020B0604020202020204" pitchFamily="34" charset="0"/>
              <a:buChar char="•"/>
            </a:pPr>
            <a:r>
              <a:rPr lang="en-US" dirty="0" smtClean="0"/>
              <a:t>If you really need to be somewhere on time, </a:t>
            </a:r>
            <a:r>
              <a:rPr lang="en-US" i="1" dirty="0" smtClean="0"/>
              <a:t>respecting the traffic rules</a:t>
            </a:r>
            <a:r>
              <a:rPr lang="en-US" dirty="0" smtClean="0"/>
              <a:t>, you can choose a route which is faster but more expensive (societal). </a:t>
            </a:r>
            <a:r>
              <a:rPr lang="en-US" dirty="0"/>
              <a:t/>
            </a:r>
            <a:br>
              <a:rPr lang="en-US" dirty="0"/>
            </a:br>
            <a:r>
              <a:rPr lang="en-US" dirty="0" smtClean="0"/>
              <a:t>(now the “good guys” are stuck in traffic and the  “free-riders” take unwanted short cuts)</a:t>
            </a:r>
            <a:endParaRPr lang="en-US" dirty="0"/>
          </a:p>
        </p:txBody>
      </p:sp>
    </p:spTree>
    <p:extLst>
      <p:ext uri="{BB962C8B-B14F-4D97-AF65-F5344CB8AC3E}">
        <p14:creationId xmlns:p14="http://schemas.microsoft.com/office/powerpoint/2010/main" val="246813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title"/>
          </p:nvPr>
        </p:nvSpPr>
        <p:spPr/>
        <p:txBody>
          <a:bodyPr/>
          <a:lstStyle/>
          <a:p>
            <a:pPr lvl="0"/>
            <a:r>
              <a:rPr lang="en-GB" smtClean="0"/>
              <a:t>DriveWise: what’s in it for me?</a:t>
            </a:r>
            <a:endParaRPr lang="en-GB" dirty="0"/>
          </a:p>
        </p:txBody>
      </p:sp>
      <p:sp>
        <p:nvSpPr>
          <p:cNvPr id="198" name="Shape 198"/>
          <p:cNvSpPr txBox="1">
            <a:spLocks noGrp="1"/>
          </p:cNvSpPr>
          <p:nvPr>
            <p:ph type="body" idx="1"/>
          </p:nvPr>
        </p:nvSpPr>
        <p:spPr/>
        <p:txBody>
          <a:bodyPr/>
          <a:lstStyle/>
          <a:p>
            <a:pPr marL="285750" lvl="0" indent="-285750">
              <a:buFont typeface="Arial" panose="020B0604020202020204" pitchFamily="34" charset="0"/>
              <a:buChar char="•"/>
            </a:pPr>
            <a:r>
              <a:rPr lang="en-GB" dirty="0" smtClean="0"/>
              <a:t>Higher driving comfort &amp; more fun ( gamification, the 4th E: Enjoyment!)</a:t>
            </a:r>
          </a:p>
          <a:p>
            <a:pPr marL="285750" lvl="0" indent="-285750">
              <a:buFont typeface="Arial" panose="020B0604020202020204" pitchFamily="34" charset="0"/>
              <a:buChar char="•"/>
            </a:pPr>
            <a:r>
              <a:rPr lang="en-GB" dirty="0" smtClean="0"/>
              <a:t>Enhanced security for you and your loved ones!</a:t>
            </a:r>
          </a:p>
          <a:p>
            <a:pPr marL="285750" lvl="0" indent="-285750">
              <a:buFont typeface="Arial" panose="020B0604020202020204" pitchFamily="34" charset="0"/>
              <a:buChar char="•"/>
            </a:pPr>
            <a:r>
              <a:rPr lang="en-GB" dirty="0" smtClean="0"/>
              <a:t>No more traffic fines!</a:t>
            </a:r>
          </a:p>
          <a:p>
            <a:pPr marL="285750" lvl="0" indent="-285750">
              <a:buFont typeface="Arial" panose="020B0604020202020204" pitchFamily="34" charset="0"/>
              <a:buChar char="•"/>
            </a:pPr>
            <a:r>
              <a:rPr lang="en-GB" dirty="0" smtClean="0"/>
              <a:t>Reduced insurance fee</a:t>
            </a:r>
          </a:p>
          <a:p>
            <a:pPr marL="285750" lvl="0" indent="-285750">
              <a:buFont typeface="Arial" panose="020B0604020202020204" pitchFamily="34" charset="0"/>
              <a:buChar char="•"/>
            </a:pPr>
            <a:r>
              <a:rPr lang="en-GB" dirty="0" smtClean="0"/>
              <a:t>No risk of a lifelong bad conscience because you injured/killed someone in a car accident because you behaved irresponsibly</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311700" y="209550"/>
            <a:ext cx="8520600" cy="707400"/>
          </a:xfrm>
          <a:prstGeom prst="rect">
            <a:avLst/>
          </a:prstGeom>
        </p:spPr>
        <p:txBody>
          <a:bodyPr lIns="91425" tIns="91425" rIns="91425" bIns="91425" anchor="t" anchorCtr="0">
            <a:noAutofit/>
          </a:bodyPr>
          <a:lstStyle/>
          <a:p>
            <a:pPr lvl="0">
              <a:spcBef>
                <a:spcPts val="0"/>
              </a:spcBef>
              <a:buNone/>
            </a:pPr>
            <a:r>
              <a:rPr lang="en-GB" dirty="0" err="1" smtClean="0"/>
              <a:t>DriveWise</a:t>
            </a:r>
            <a:r>
              <a:rPr lang="en-GB" dirty="0" smtClean="0"/>
              <a:t>: societal benefits</a:t>
            </a:r>
            <a:endParaRPr lang="en-GB" dirty="0"/>
          </a:p>
        </p:txBody>
      </p:sp>
      <p:sp>
        <p:nvSpPr>
          <p:cNvPr id="210" name="Shape 210"/>
          <p:cNvSpPr txBox="1">
            <a:spLocks noGrp="1"/>
          </p:cNvSpPr>
          <p:nvPr>
            <p:ph type="body" idx="1"/>
          </p:nvPr>
        </p:nvSpPr>
        <p:spPr>
          <a:xfrm>
            <a:off x="311700" y="971550"/>
            <a:ext cx="8679900" cy="3597475"/>
          </a:xfrm>
          <a:prstGeom prst="rect">
            <a:avLst/>
          </a:prstGeom>
        </p:spPr>
        <p:txBody>
          <a:bodyPr lIns="91425" tIns="91425" rIns="91425" bIns="91425" anchor="t" anchorCtr="0">
            <a:noAutofit/>
          </a:bodyPr>
          <a:lstStyle/>
          <a:p>
            <a:pPr marL="514350" lvl="0" indent="-285750" rtl="0">
              <a:spcBef>
                <a:spcPts val="0"/>
              </a:spcBef>
              <a:buFont typeface="Arial" panose="020B0604020202020204" pitchFamily="34" charset="0"/>
              <a:buChar char="•"/>
            </a:pPr>
            <a:r>
              <a:rPr lang="en-GB" sz="1400" dirty="0" smtClean="0"/>
              <a:t>Road safety at another level</a:t>
            </a:r>
          </a:p>
          <a:p>
            <a:pPr marL="514350" lvl="0" indent="-285750" rtl="0">
              <a:spcBef>
                <a:spcPts val="0"/>
              </a:spcBef>
              <a:buFont typeface="Arial" panose="020B0604020202020204" pitchFamily="34" charset="0"/>
              <a:buChar char="•"/>
            </a:pPr>
            <a:r>
              <a:rPr lang="en-GB" sz="1400" dirty="0" smtClean="0"/>
              <a:t>Less traffic jams</a:t>
            </a:r>
          </a:p>
          <a:p>
            <a:pPr marL="514350" lvl="0" indent="-285750" rtl="0">
              <a:spcBef>
                <a:spcPts val="0"/>
              </a:spcBef>
              <a:buFont typeface="Arial" panose="020B0604020202020204" pitchFamily="34" charset="0"/>
              <a:buChar char="•"/>
            </a:pPr>
            <a:r>
              <a:rPr lang="en-GB" sz="1400" dirty="0" smtClean="0"/>
              <a:t>Lower fuel consumption &amp; real time ridesharing (Carpooling 2.0)</a:t>
            </a:r>
          </a:p>
          <a:p>
            <a:pPr marL="514350" lvl="0" indent="-285750" rtl="0">
              <a:spcBef>
                <a:spcPts val="0"/>
              </a:spcBef>
              <a:buFont typeface="Arial" panose="020B0604020202020204" pitchFamily="34" charset="0"/>
              <a:buChar char="•"/>
            </a:pPr>
            <a:r>
              <a:rPr lang="en-GB" sz="1400" dirty="0" smtClean="0"/>
              <a:t>Lower police &amp; justice expenses</a:t>
            </a:r>
          </a:p>
          <a:p>
            <a:pPr marL="514350" lvl="0" indent="-285750" rtl="0">
              <a:spcBef>
                <a:spcPts val="0"/>
              </a:spcBef>
              <a:buFont typeface="Arial" panose="020B0604020202020204" pitchFamily="34" charset="0"/>
              <a:buChar char="•"/>
            </a:pPr>
            <a:r>
              <a:rPr lang="en-GB" sz="1400" dirty="0" smtClean="0"/>
              <a:t>With full penetration: </a:t>
            </a:r>
          </a:p>
          <a:p>
            <a:pPr marL="514350" lvl="0" indent="-285750" rtl="0">
              <a:spcBef>
                <a:spcPts val="0"/>
              </a:spcBef>
              <a:buFont typeface="Wingdings" panose="05000000000000000000" pitchFamily="2" charset="2"/>
              <a:buChar char="ü"/>
            </a:pPr>
            <a:r>
              <a:rPr lang="en-GB" sz="1400" dirty="0" smtClean="0"/>
              <a:t>End of the ‘far west’ of traffic -&gt; revalorisation of public space; effective zone 30’s, local cycle roads instead of ‘high speed secret auto roads’ </a:t>
            </a:r>
          </a:p>
          <a:p>
            <a:pPr marL="514350" lvl="0" indent="-285750" rtl="0">
              <a:spcBef>
                <a:spcPts val="0"/>
              </a:spcBef>
              <a:buFont typeface="Wingdings" panose="05000000000000000000" pitchFamily="2" charset="2"/>
              <a:buChar char="ü"/>
            </a:pPr>
            <a:r>
              <a:rPr lang="en-GB" sz="1400" dirty="0" smtClean="0"/>
              <a:t>We can get rid off expensive speed slowing infrastructure</a:t>
            </a:r>
          </a:p>
          <a:p>
            <a:pPr marL="514350" lvl="0" indent="-285750" rtl="0">
              <a:spcBef>
                <a:spcPts val="0"/>
              </a:spcBef>
              <a:buFont typeface="Wingdings" panose="05000000000000000000" pitchFamily="2" charset="2"/>
              <a:buChar char="ü"/>
            </a:pPr>
            <a:r>
              <a:rPr lang="en-GB" sz="1400" dirty="0" smtClean="0"/>
              <a:t>Greatly increased quality of life (more cyclists, less stress, no speed offenders waking you up, …)</a:t>
            </a:r>
          </a:p>
          <a:p>
            <a:pPr marL="285750" lvl="0" indent="-285750" rtl="0">
              <a:spcBef>
                <a:spcPts val="0"/>
              </a:spcBef>
              <a:buFont typeface="Arial" panose="020B0604020202020204" pitchFamily="34" charset="0"/>
              <a:buChar char="•"/>
            </a:pPr>
            <a:endParaRPr lang="en-GB"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19600" y="285750"/>
            <a:ext cx="4598734" cy="4628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11700" y="209550"/>
            <a:ext cx="4260300" cy="1981200"/>
          </a:xfrm>
        </p:spPr>
        <p:txBody>
          <a:bodyPr/>
          <a:lstStyle/>
          <a:p>
            <a:r>
              <a:rPr lang="nl-BE" dirty="0" smtClean="0"/>
              <a:t>-&gt; </a:t>
            </a:r>
            <a:r>
              <a:rPr lang="en-GB" dirty="0" smtClean="0"/>
              <a:t>Accelerate transition towards sustainable mobility in a smart way</a:t>
            </a:r>
            <a:endParaRPr lang="en-GB" dirty="0"/>
          </a:p>
        </p:txBody>
      </p:sp>
      <p:sp>
        <p:nvSpPr>
          <p:cNvPr id="5" name="Text Placeholder 4"/>
          <p:cNvSpPr>
            <a:spLocks noGrp="1"/>
          </p:cNvSpPr>
          <p:nvPr>
            <p:ph type="body" idx="1"/>
          </p:nvPr>
        </p:nvSpPr>
        <p:spPr>
          <a:xfrm>
            <a:off x="311700" y="2495550"/>
            <a:ext cx="4107900" cy="2057400"/>
          </a:xfrm>
        </p:spPr>
        <p:txBody>
          <a:bodyPr/>
          <a:lstStyle/>
          <a:p>
            <a:pPr marL="285750" indent="-285750">
              <a:buFont typeface="Arial" panose="020B0604020202020204" pitchFamily="34" charset="0"/>
              <a:buChar char="•"/>
            </a:pPr>
            <a:r>
              <a:rPr lang="en-GB" dirty="0" smtClean="0"/>
              <a:t>Wit much less expensive infrastructure investments</a:t>
            </a:r>
          </a:p>
          <a:p>
            <a:pPr marL="285750" indent="-285750">
              <a:buFont typeface="Arial" panose="020B0604020202020204" pitchFamily="34" charset="0"/>
              <a:buChar char="•"/>
            </a:pPr>
            <a:r>
              <a:rPr lang="en-GB" dirty="0" smtClean="0"/>
              <a:t>Without extra vehicle km’s</a:t>
            </a:r>
          </a:p>
          <a:p>
            <a:pPr marL="285750" indent="-285750">
              <a:buFont typeface="Arial" panose="020B0604020202020204" pitchFamily="34" charset="0"/>
              <a:buChar char="•"/>
            </a:pPr>
            <a:r>
              <a:rPr lang="en-GB" dirty="0" smtClean="0"/>
              <a:t>Without extra bottlenecks</a:t>
            </a:r>
            <a:endParaRPr lang="en-GB" dirty="0"/>
          </a:p>
        </p:txBody>
      </p:sp>
    </p:spTree>
    <p:extLst>
      <p:ext uri="{BB962C8B-B14F-4D97-AF65-F5344CB8AC3E}">
        <p14:creationId xmlns:p14="http://schemas.microsoft.com/office/powerpoint/2010/main" val="218515020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09550"/>
            <a:ext cx="8520600" cy="1219200"/>
          </a:xfrm>
        </p:spPr>
        <p:txBody>
          <a:bodyPr/>
          <a:lstStyle/>
          <a:p>
            <a:r>
              <a:rPr lang="en-US" dirty="0" smtClean="0"/>
              <a:t>Making a network of safe cycling roads would be tenfold easier if we would have law-respectful drivers…</a:t>
            </a:r>
            <a:endParaRPr lang="en-US" dirty="0"/>
          </a:p>
        </p:txBody>
      </p:sp>
      <p:pic>
        <p:nvPicPr>
          <p:cNvPr id="409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86600" y="2127114"/>
            <a:ext cx="1489742" cy="2150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 y="2190750"/>
            <a:ext cx="156358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25509" y="3862208"/>
            <a:ext cx="1765491" cy="538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499198" y="2190750"/>
            <a:ext cx="1691802" cy="1531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876800" y="2180240"/>
            <a:ext cx="1524000" cy="2144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0644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0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0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In-car enforcement: just another </a:t>
            </a:r>
            <a:r>
              <a:rPr lang="en-US" dirty="0" err="1" smtClean="0"/>
              <a:t>IoT</a:t>
            </a:r>
            <a:r>
              <a:rPr lang="en-US" dirty="0" smtClean="0"/>
              <a:t> </a:t>
            </a:r>
            <a:r>
              <a:rPr lang="en-US" dirty="0" smtClean="0"/>
              <a:t>option</a:t>
            </a:r>
            <a:endParaRPr lang="en-US" dirty="0"/>
          </a:p>
        </p:txBody>
      </p:sp>
      <p:pic>
        <p:nvPicPr>
          <p:cNvPr id="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819930"/>
            <a:ext cx="3375540" cy="1526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57200" y="3801130"/>
            <a:ext cx="2743200" cy="523220"/>
          </a:xfrm>
          <a:prstGeom prst="rect">
            <a:avLst/>
          </a:prstGeom>
          <a:noFill/>
        </p:spPr>
        <p:txBody>
          <a:bodyPr wrap="square" rtlCol="0">
            <a:spAutoFit/>
          </a:bodyPr>
          <a:lstStyle/>
          <a:p>
            <a:r>
              <a:rPr lang="en-US" dirty="0" smtClean="0"/>
              <a:t>°1899 in Belgium</a:t>
            </a:r>
            <a:br>
              <a:rPr lang="en-US" dirty="0" smtClean="0"/>
            </a:br>
            <a:r>
              <a:rPr lang="en-US" dirty="0" smtClean="0"/>
              <a:t>(before general voting!</a:t>
            </a:r>
            <a:endParaRPr lang="en-US" dirty="0"/>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95800" y="1708309"/>
            <a:ext cx="4187462" cy="2124075"/>
          </a:xfrm>
          <a:prstGeom prst="rect">
            <a:avLst/>
          </a:prstGeom>
        </p:spPr>
      </p:pic>
      <p:sp>
        <p:nvSpPr>
          <p:cNvPr id="9" name="TextBox 8"/>
          <p:cNvSpPr txBox="1"/>
          <p:nvPr/>
        </p:nvSpPr>
        <p:spPr>
          <a:xfrm>
            <a:off x="4724400" y="3912870"/>
            <a:ext cx="3352800" cy="307777"/>
          </a:xfrm>
          <a:prstGeom prst="rect">
            <a:avLst/>
          </a:prstGeom>
          <a:noFill/>
        </p:spPr>
        <p:txBody>
          <a:bodyPr wrap="square" rtlCol="0">
            <a:spAutoFit/>
          </a:bodyPr>
          <a:lstStyle/>
          <a:p>
            <a:r>
              <a:rPr lang="nl-BE" dirty="0" smtClean="0"/>
              <a:t>°2020: </a:t>
            </a:r>
            <a:r>
              <a:rPr lang="nl-BE" dirty="0" err="1" smtClean="0"/>
              <a:t>aConnected</a:t>
            </a:r>
            <a:r>
              <a:rPr lang="nl-BE" dirty="0" smtClean="0"/>
              <a:t> </a:t>
            </a:r>
            <a:r>
              <a:rPr lang="nl-BE" dirty="0" err="1" smtClean="0"/>
              <a:t>car</a:t>
            </a:r>
            <a:r>
              <a:rPr lang="nl-BE" dirty="0" smtClean="0"/>
              <a:t>-service</a:t>
            </a:r>
            <a:endParaRPr lang="nl-BE" dirty="0"/>
          </a:p>
        </p:txBody>
      </p:sp>
      <p:sp>
        <p:nvSpPr>
          <p:cNvPr id="10" name="Curved Down Arrow 9"/>
          <p:cNvSpPr/>
          <p:nvPr/>
        </p:nvSpPr>
        <p:spPr>
          <a:xfrm>
            <a:off x="2895600" y="993279"/>
            <a:ext cx="2895600" cy="55245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3" name="TextBox 2"/>
          <p:cNvSpPr txBox="1"/>
          <p:nvPr/>
        </p:nvSpPr>
        <p:spPr>
          <a:xfrm>
            <a:off x="990600" y="4423886"/>
            <a:ext cx="7391400" cy="738664"/>
          </a:xfrm>
          <a:prstGeom prst="rect">
            <a:avLst/>
          </a:prstGeom>
          <a:noFill/>
        </p:spPr>
        <p:txBody>
          <a:bodyPr wrap="square" rtlCol="0">
            <a:spAutoFit/>
          </a:bodyPr>
          <a:lstStyle/>
          <a:p>
            <a:pPr lvl="0"/>
            <a:r>
              <a:rPr lang="en-GB" b="1" i="1" dirty="0"/>
              <a:t>Why are we still using metallic plates and camera’s for public safety, when Google &amp; Apple are already tracking our every movement to sell us more stuff?</a:t>
            </a:r>
          </a:p>
          <a:p>
            <a:endParaRPr lang="nl-BE" b="1" i="1" dirty="0"/>
          </a:p>
        </p:txBody>
      </p:sp>
    </p:spTree>
    <p:extLst>
      <p:ext uri="{BB962C8B-B14F-4D97-AF65-F5344CB8AC3E}">
        <p14:creationId xmlns:p14="http://schemas.microsoft.com/office/powerpoint/2010/main" val="86542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Virtualizing traffic enforcement: </a:t>
            </a:r>
            <a:br>
              <a:rPr lang="en-GB" dirty="0" smtClean="0"/>
            </a:br>
            <a:r>
              <a:rPr lang="en-GB" dirty="0" smtClean="0"/>
              <a:t>no fines without warning!</a:t>
            </a:r>
            <a:endParaRPr lang="en-GB" dirty="0"/>
          </a:p>
        </p:txBody>
      </p:sp>
      <p:sp>
        <p:nvSpPr>
          <p:cNvPr id="3" name="Text Placeholder 2"/>
          <p:cNvSpPr>
            <a:spLocks noGrp="1"/>
          </p:cNvSpPr>
          <p:nvPr>
            <p:ph type="body" idx="1"/>
          </p:nvPr>
        </p:nvSpPr>
        <p:spPr>
          <a:xfrm>
            <a:off x="311700" y="1276350"/>
            <a:ext cx="8832300" cy="3657600"/>
          </a:xfrm>
        </p:spPr>
        <p:txBody>
          <a:bodyPr/>
          <a:lstStyle/>
          <a:p>
            <a:pPr marL="285750" lvl="0" indent="-285750">
              <a:buFont typeface="Arial" panose="020B0604020202020204" pitchFamily="34" charset="0"/>
              <a:buChar char="•"/>
            </a:pPr>
            <a:r>
              <a:rPr lang="en-GB" dirty="0" smtClean="0"/>
              <a:t>We only need one drive assistant and virtual number plate of &lt; € 100 in every vehicle</a:t>
            </a:r>
          </a:p>
          <a:p>
            <a:pPr marL="285750" lvl="0" indent="-285750">
              <a:buFont typeface="Arial" panose="020B0604020202020204" pitchFamily="34" charset="0"/>
              <a:buChar char="•"/>
            </a:pPr>
            <a:r>
              <a:rPr lang="en-GB" dirty="0" smtClean="0"/>
              <a:t>By doing so, speeding becomes a data problem: every thinkable –fine tuned- policy can be applied without the current physical and financial constraints</a:t>
            </a:r>
          </a:p>
          <a:p>
            <a:pPr marL="285750" lvl="0" indent="-285750">
              <a:buFont typeface="Arial" panose="020B0604020202020204" pitchFamily="34" charset="0"/>
              <a:buChar char="•"/>
            </a:pPr>
            <a:r>
              <a:rPr lang="en-GB" dirty="0" smtClean="0"/>
              <a:t>You can then leverage data analysis, deep learning, predictive actions, …</a:t>
            </a:r>
          </a:p>
          <a:p>
            <a:pPr marL="285750" indent="-285750">
              <a:buFont typeface="Arial" panose="020B0604020202020204" pitchFamily="34" charset="0"/>
              <a:buChar char="•"/>
            </a:pPr>
            <a:r>
              <a:rPr lang="en-GB" dirty="0" smtClean="0"/>
              <a:t>Traffic policy 2.0: transparency instead of playing cat &amp; mice between citizens &amp; and police. This is such a daily anachronism that we don’t even realise it!</a:t>
            </a:r>
          </a:p>
          <a:p>
            <a:pPr marL="285750" indent="-285750">
              <a:buFont typeface="Arial" panose="020B0604020202020204" pitchFamily="34" charset="0"/>
              <a:buChar char="•"/>
            </a:pPr>
            <a:r>
              <a:rPr lang="en-GB" dirty="0" smtClean="0"/>
              <a:t>Societal advancements can be implemented </a:t>
            </a:r>
            <a:r>
              <a:rPr lang="en-GB" b="1" i="1" dirty="0" smtClean="0"/>
              <a:t>overnight</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72766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Public acceptance &amp; policy support</a:t>
            </a:r>
            <a:endParaRPr lang="en-GB" dirty="0"/>
          </a:p>
        </p:txBody>
      </p:sp>
      <p:sp>
        <p:nvSpPr>
          <p:cNvPr id="3" name="Text Placeholder 2"/>
          <p:cNvSpPr>
            <a:spLocks noGrp="1"/>
          </p:cNvSpPr>
          <p:nvPr>
            <p:ph type="body" idx="1"/>
          </p:nvPr>
        </p:nvSpPr>
        <p:spPr/>
        <p:txBody>
          <a:bodyPr/>
          <a:lstStyle/>
          <a:p>
            <a:pPr marL="285750" lvl="0" indent="-285750">
              <a:buFont typeface="Arial" panose="020B0604020202020204" pitchFamily="34" charset="0"/>
              <a:buChar char="•"/>
            </a:pPr>
            <a:r>
              <a:rPr lang="en-GB" sz="1600" dirty="0" smtClean="0"/>
              <a:t>Anonymous driving will be the default, there is </a:t>
            </a:r>
            <a:r>
              <a:rPr lang="en-GB" sz="1600" b="1" i="1" dirty="0" smtClean="0"/>
              <a:t>no real privacy issue</a:t>
            </a:r>
            <a:r>
              <a:rPr lang="en-GB" sz="1600" dirty="0" smtClean="0"/>
              <a:t>! </a:t>
            </a:r>
          </a:p>
          <a:p>
            <a:pPr marL="285750" lvl="0" indent="-285750">
              <a:buFont typeface="Arial" panose="020B0604020202020204" pitchFamily="34" charset="0"/>
              <a:buChar char="•"/>
            </a:pPr>
            <a:r>
              <a:rPr lang="en-GB" sz="1600" dirty="0" smtClean="0"/>
              <a:t>The </a:t>
            </a:r>
            <a:r>
              <a:rPr lang="en-GB" sz="1600" b="1" dirty="0" smtClean="0"/>
              <a:t>‘freedom’ argument can be falsified easily (def. John Stuart Mill)</a:t>
            </a:r>
            <a:r>
              <a:rPr lang="en-GB" sz="1600" dirty="0" smtClean="0"/>
              <a:t>: freedom gains are </a:t>
            </a:r>
            <a:r>
              <a:rPr lang="en-GB" sz="1600" i="1" dirty="0" smtClean="0"/>
              <a:t>a lot </a:t>
            </a:r>
            <a:r>
              <a:rPr lang="en-GB" sz="1600" dirty="0" smtClean="0"/>
              <a:t>bigger then the loss of being able to violate the law without almost any repercussion.</a:t>
            </a:r>
            <a:br>
              <a:rPr lang="en-GB" sz="1600" dirty="0" smtClean="0"/>
            </a:br>
            <a:r>
              <a:rPr lang="en-GB" sz="1600" dirty="0" smtClean="0"/>
              <a:t>Which society has the most freedom, the ‘Wild west’ of 1800 or 2016 Norway? </a:t>
            </a:r>
          </a:p>
          <a:p>
            <a:pPr marL="285750" lvl="0" indent="-285750">
              <a:buFont typeface="Arial" panose="020B0604020202020204" pitchFamily="34" charset="0"/>
              <a:buChar char="•"/>
            </a:pPr>
            <a:r>
              <a:rPr lang="en-GB" sz="1600" dirty="0" smtClean="0"/>
              <a:t>Majors are becoming sick of having to invest in speed policy, noisy, traffic slowing infrastructure.  Major of Antwerp, Bart De Wever, almost begged for ISA in his 2016 speech on the 2016 city of Antwerp safety congress!</a:t>
            </a:r>
          </a:p>
          <a:p>
            <a:pPr marL="285750" indent="-285750">
              <a:buFont typeface="Arial" panose="020B0604020202020204" pitchFamily="34" charset="0"/>
              <a:buChar char="•"/>
            </a:pPr>
            <a:r>
              <a:rPr lang="en-GB" sz="1600" dirty="0" smtClean="0"/>
              <a:t>BUT: politicians are afraid of coming out of their comfort zone. Mostly, they wait for ‘popular support’  or large events to make bold moves.</a:t>
            </a:r>
            <a:endParaRPr lang="en-GB" sz="1600" dirty="0"/>
          </a:p>
        </p:txBody>
      </p:sp>
    </p:spTree>
    <p:extLst>
      <p:ext uri="{BB962C8B-B14F-4D97-AF65-F5344CB8AC3E}">
        <p14:creationId xmlns:p14="http://schemas.microsoft.com/office/powerpoint/2010/main" val="306062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311700" y="209550"/>
            <a:ext cx="8520600" cy="1232100"/>
          </a:xfrm>
          <a:prstGeom prst="rect">
            <a:avLst/>
          </a:prstGeom>
        </p:spPr>
        <p:txBody>
          <a:bodyPr lIns="91425" tIns="91425" rIns="91425" bIns="91425" anchor="t" anchorCtr="0">
            <a:noAutofit/>
          </a:bodyPr>
          <a:lstStyle/>
          <a:p>
            <a:pPr lvl="0">
              <a:spcBef>
                <a:spcPts val="0"/>
              </a:spcBef>
              <a:buNone/>
            </a:pPr>
            <a:r>
              <a:rPr lang="en-GB" dirty="0" smtClean="0"/>
              <a:t>Policy </a:t>
            </a:r>
            <a:r>
              <a:rPr lang="en-GB" dirty="0"/>
              <a:t>making can be </a:t>
            </a:r>
            <a:r>
              <a:rPr lang="en-GB" dirty="0" smtClean="0"/>
              <a:t>“slow”…</a:t>
            </a:r>
            <a:endParaRPr lang="en-GB" dirty="0"/>
          </a:p>
          <a:p>
            <a:pPr lvl="0" rtl="0">
              <a:spcBef>
                <a:spcPts val="0"/>
              </a:spcBef>
              <a:buNone/>
            </a:pPr>
            <a:r>
              <a:rPr lang="en-GB" dirty="0"/>
              <a:t>-&gt; </a:t>
            </a:r>
            <a:r>
              <a:rPr lang="en-GB" dirty="0" smtClean="0"/>
              <a:t>Use bottom </a:t>
            </a:r>
            <a:r>
              <a:rPr lang="en-GB" dirty="0"/>
              <a:t>up </a:t>
            </a:r>
            <a:r>
              <a:rPr lang="en-GB" dirty="0" smtClean="0"/>
              <a:t>approach as a leverage</a:t>
            </a:r>
            <a:endParaRPr lang="en-GB" dirty="0"/>
          </a:p>
        </p:txBody>
      </p:sp>
      <p:sp>
        <p:nvSpPr>
          <p:cNvPr id="162" name="Shape 162"/>
          <p:cNvSpPr txBox="1">
            <a:spLocks noGrp="1"/>
          </p:cNvSpPr>
          <p:nvPr>
            <p:ph type="body" idx="1"/>
          </p:nvPr>
        </p:nvSpPr>
        <p:spPr>
          <a:xfrm>
            <a:off x="311700" y="1428750"/>
            <a:ext cx="8520600" cy="3486150"/>
          </a:xfrm>
          <a:prstGeom prst="rect">
            <a:avLst/>
          </a:prstGeom>
        </p:spPr>
        <p:txBody>
          <a:bodyPr lIns="91425" tIns="91425" rIns="91425" bIns="91425" anchor="t" anchorCtr="0">
            <a:noAutofit/>
          </a:bodyPr>
          <a:lstStyle/>
          <a:p>
            <a:pPr marL="514350" lvl="0" indent="-285750" rtl="0">
              <a:spcBef>
                <a:spcPts val="0"/>
              </a:spcBef>
              <a:buFont typeface="Arial" panose="020B0604020202020204" pitchFamily="34" charset="0"/>
              <a:buChar char="•"/>
            </a:pPr>
            <a:r>
              <a:rPr lang="en-GB" sz="1600" dirty="0" smtClean="0"/>
              <a:t>Focus on </a:t>
            </a:r>
            <a:r>
              <a:rPr lang="en-GB" sz="1600" b="1" dirty="0" smtClean="0"/>
              <a:t>advantages</a:t>
            </a:r>
            <a:r>
              <a:rPr lang="en-GB" sz="1600" dirty="0" smtClean="0"/>
              <a:t> &amp; </a:t>
            </a:r>
            <a:r>
              <a:rPr lang="en-GB" sz="1600" b="1" dirty="0" smtClean="0"/>
              <a:t>intrinsic motivation</a:t>
            </a:r>
          </a:p>
          <a:p>
            <a:pPr marL="514350" lvl="0" indent="-285750" rtl="0">
              <a:spcBef>
                <a:spcPts val="0"/>
              </a:spcBef>
              <a:buFont typeface="Arial" panose="020B0604020202020204" pitchFamily="34" charset="0"/>
              <a:buChar char="•"/>
            </a:pPr>
            <a:r>
              <a:rPr lang="en-GB" sz="1600" dirty="0" smtClean="0"/>
              <a:t>Company </a:t>
            </a:r>
            <a:r>
              <a:rPr lang="en-GB" sz="1600" dirty="0"/>
              <a:t>fleets; </a:t>
            </a:r>
            <a:r>
              <a:rPr lang="en-GB" sz="1600" dirty="0" smtClean="0"/>
              <a:t>employees of leadership enterprises; insurance </a:t>
            </a:r>
            <a:r>
              <a:rPr lang="en-GB" sz="1600" dirty="0"/>
              <a:t>companies </a:t>
            </a:r>
            <a:r>
              <a:rPr lang="en-GB" sz="1600" dirty="0" smtClean="0"/>
              <a:t>can lead </a:t>
            </a:r>
            <a:r>
              <a:rPr lang="en-GB" sz="1600" dirty="0"/>
              <a:t>the way (Corporate Social Responsibility</a:t>
            </a:r>
            <a:r>
              <a:rPr lang="en-GB" sz="1600" dirty="0" smtClean="0"/>
              <a:t>)</a:t>
            </a:r>
          </a:p>
          <a:p>
            <a:pPr marL="514350" lvl="0" indent="-285750" rtl="0">
              <a:spcBef>
                <a:spcPts val="0"/>
              </a:spcBef>
              <a:buFont typeface="Arial" panose="020B0604020202020204" pitchFamily="34" charset="0"/>
              <a:buChar char="•"/>
            </a:pPr>
            <a:r>
              <a:rPr lang="en-GB" sz="1600" dirty="0" smtClean="0"/>
              <a:t>The </a:t>
            </a:r>
            <a:r>
              <a:rPr lang="en-GB" sz="1600" dirty="0"/>
              <a:t>current scattered initiatives need to be put together for </a:t>
            </a:r>
            <a:r>
              <a:rPr lang="en-GB" sz="1600" i="1" dirty="0" smtClean="0"/>
              <a:t>efficiency, effectivity </a:t>
            </a:r>
            <a:r>
              <a:rPr lang="en-GB" sz="1600" dirty="0"/>
              <a:t>and </a:t>
            </a:r>
            <a:r>
              <a:rPr lang="en-GB" sz="1600" i="1" dirty="0"/>
              <a:t>impact </a:t>
            </a:r>
            <a:r>
              <a:rPr lang="en-GB" sz="1600" dirty="0" smtClean="0"/>
              <a:t>reasons!</a:t>
            </a:r>
            <a:endParaRPr lang="en-GB" sz="1600" dirty="0"/>
          </a:p>
          <a:p>
            <a:pPr marL="514350" lvl="0" indent="-285750" rtl="0">
              <a:spcBef>
                <a:spcPts val="0"/>
              </a:spcBef>
              <a:buFont typeface="Arial" panose="020B0604020202020204" pitchFamily="34" charset="0"/>
              <a:buChar char="•"/>
            </a:pPr>
            <a:r>
              <a:rPr lang="en-GB" sz="1600" dirty="0"/>
              <a:t>A “coalition of the willing” will grow and grow, </a:t>
            </a:r>
            <a:r>
              <a:rPr lang="en-GB" sz="1600" dirty="0" smtClean="0"/>
              <a:t> attracting more and more users, thus putting </a:t>
            </a:r>
            <a:r>
              <a:rPr lang="en-GB" sz="1600" dirty="0"/>
              <a:t>pressure on others and the </a:t>
            </a:r>
            <a:r>
              <a:rPr lang="en-GB" sz="1600" dirty="0" smtClean="0"/>
              <a:t>government ( ~ Paris 1.5°C agreement)</a:t>
            </a:r>
            <a:endParaRPr lang="en-GB" sz="1600" dirty="0"/>
          </a:p>
          <a:p>
            <a:pPr marL="514350" lvl="0" indent="-285750" rtl="0">
              <a:spcBef>
                <a:spcPts val="0"/>
              </a:spcBef>
              <a:buFont typeface="Arial" panose="020B0604020202020204" pitchFamily="34" charset="0"/>
              <a:buChar char="•"/>
            </a:pPr>
            <a:r>
              <a:rPr lang="en-GB" sz="1600" dirty="0"/>
              <a:t>Until, finally, government 1) obliges users of public roads to make an on board assistant obligatory,  or, 2) obliges the insurances companies to do </a:t>
            </a:r>
            <a:r>
              <a:rPr lang="en-GB" sz="1600" dirty="0" smtClean="0"/>
              <a:t>so</a:t>
            </a:r>
            <a:endParaRPr lang="en-GB" sz="1600" dirty="0"/>
          </a:p>
        </p:txBody>
      </p:sp>
    </p:spTree>
    <p:extLst>
      <p:ext uri="{BB962C8B-B14F-4D97-AF65-F5344CB8AC3E}">
        <p14:creationId xmlns:p14="http://schemas.microsoft.com/office/powerpoint/2010/main" val="247943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Additional leverage by central government</a:t>
            </a:r>
            <a:endParaRPr lang="en-GB" dirty="0"/>
          </a:p>
        </p:txBody>
      </p:sp>
      <p:sp>
        <p:nvSpPr>
          <p:cNvPr id="3" name="Text Placeholder 2"/>
          <p:cNvSpPr>
            <a:spLocks noGrp="1"/>
          </p:cNvSpPr>
          <p:nvPr>
            <p:ph type="body" idx="1"/>
          </p:nvPr>
        </p:nvSpPr>
        <p:spPr>
          <a:xfrm>
            <a:off x="304800" y="1581150"/>
            <a:ext cx="8520600" cy="3200400"/>
          </a:xfrm>
        </p:spPr>
        <p:txBody>
          <a:bodyPr/>
          <a:lstStyle/>
          <a:p>
            <a:pPr marL="514350" lvl="0" indent="-285750">
              <a:buFont typeface="Arial" panose="020B0604020202020204" pitchFamily="34" charset="0"/>
              <a:buChar char="•"/>
            </a:pPr>
            <a:r>
              <a:rPr lang="en-GB" sz="1600" dirty="0" smtClean="0"/>
              <a:t>Reduced yearly traffic fee for all participants</a:t>
            </a:r>
          </a:p>
          <a:p>
            <a:pPr marL="514350" lvl="0" indent="-285750">
              <a:buFont typeface="Arial" panose="020B0604020202020204" pitchFamily="34" charset="0"/>
              <a:buChar char="•"/>
            </a:pPr>
            <a:r>
              <a:rPr lang="en-GB" sz="1600" dirty="0" smtClean="0"/>
              <a:t>No traditional speed checks if you choose the </a:t>
            </a:r>
            <a:r>
              <a:rPr lang="en-GB" sz="1600" dirty="0" err="1" smtClean="0"/>
              <a:t>DriveWise</a:t>
            </a:r>
            <a:r>
              <a:rPr lang="en-GB" sz="1600" dirty="0" smtClean="0"/>
              <a:t> option of the “digital assistant &amp; number plate” + additional income tax reduction</a:t>
            </a:r>
          </a:p>
          <a:p>
            <a:pPr marL="514350" lvl="0" indent="-285750">
              <a:buFont typeface="Arial" panose="020B0604020202020204" pitchFamily="34" charset="0"/>
              <a:buChar char="•"/>
            </a:pPr>
            <a:r>
              <a:rPr lang="en-GB" sz="1600" dirty="0" smtClean="0"/>
              <a:t>When combined with smart road pricing: </a:t>
            </a:r>
            <a:r>
              <a:rPr lang="en-GB" sz="1600" b="1" dirty="0" smtClean="0"/>
              <a:t>pay back of fuel taxes</a:t>
            </a:r>
            <a:r>
              <a:rPr lang="en-GB" sz="1600" dirty="0" smtClean="0"/>
              <a:t> should be possible!  (</a:t>
            </a:r>
            <a:r>
              <a:rPr lang="en-GB" sz="1600" dirty="0" err="1" smtClean="0"/>
              <a:t>eg</a:t>
            </a:r>
            <a:r>
              <a:rPr lang="en-GB" sz="1600" dirty="0" smtClean="0"/>
              <a:t>. via paying card/smartphone payment</a:t>
            </a:r>
            <a:r>
              <a:rPr lang="en-GB" sz="1600" dirty="0" smtClean="0"/>
              <a:t>). Or even income tax!</a:t>
            </a:r>
            <a:endParaRPr lang="en-GB" sz="1600" dirty="0" smtClean="0"/>
          </a:p>
          <a:p>
            <a:pPr marL="514350" indent="-285750">
              <a:buFont typeface="Arial" panose="020B0604020202020204" pitchFamily="34" charset="0"/>
              <a:buChar char="•"/>
            </a:pPr>
            <a:r>
              <a:rPr lang="en-GB" sz="1600" dirty="0" smtClean="0"/>
              <a:t>Tax benefits for insurance policies using this system, tax penalties for others</a:t>
            </a:r>
          </a:p>
          <a:p>
            <a:pPr marL="514350" indent="-285750">
              <a:buFont typeface="Arial" panose="020B0604020202020204" pitchFamily="34" charset="0"/>
              <a:buChar char="•"/>
            </a:pPr>
            <a:r>
              <a:rPr lang="en-GB" sz="1600" dirty="0" smtClean="0"/>
              <a:t>Make tax-advantages worth € 4 billion/year for company cars dependent on the presence of </a:t>
            </a:r>
            <a:r>
              <a:rPr lang="en-GB" sz="1600" dirty="0" err="1" smtClean="0"/>
              <a:t>DriveWise</a:t>
            </a:r>
            <a:r>
              <a:rPr lang="en-GB" sz="1600" dirty="0" smtClean="0"/>
              <a:t> and </a:t>
            </a:r>
            <a:r>
              <a:rPr lang="en-GB" sz="1600" dirty="0" err="1" smtClean="0"/>
              <a:t>ecodrive</a:t>
            </a:r>
            <a:r>
              <a:rPr lang="en-GB" sz="1600" dirty="0" smtClean="0"/>
              <a:t> real measurements! </a:t>
            </a:r>
            <a:br>
              <a:rPr lang="en-GB" sz="1600" dirty="0" smtClean="0"/>
            </a:br>
            <a:r>
              <a:rPr lang="en-GB" sz="1600" dirty="0" smtClean="0"/>
              <a:t>The current tax base, “official CO2 emission” </a:t>
            </a:r>
            <a:r>
              <a:rPr lang="en-GB" sz="1600" b="1" dirty="0" smtClean="0"/>
              <a:t>has lost all credibility!</a:t>
            </a:r>
            <a:r>
              <a:rPr lang="en-GB" sz="1600" dirty="0" smtClean="0"/>
              <a:t> </a:t>
            </a:r>
          </a:p>
          <a:p>
            <a:endParaRPr lang="en-GB" dirty="0"/>
          </a:p>
        </p:txBody>
      </p:sp>
      <p:sp>
        <p:nvSpPr>
          <p:cNvPr id="4" name="TextBox 3"/>
          <p:cNvSpPr txBox="1"/>
          <p:nvPr/>
        </p:nvSpPr>
        <p:spPr>
          <a:xfrm>
            <a:off x="1905000" y="971550"/>
            <a:ext cx="3581400" cy="369332"/>
          </a:xfrm>
          <a:prstGeom prst="rect">
            <a:avLst/>
          </a:prstGeom>
          <a:noFill/>
        </p:spPr>
        <p:txBody>
          <a:bodyPr wrap="square" rtlCol="0">
            <a:spAutoFit/>
          </a:bodyPr>
          <a:lstStyle/>
          <a:p>
            <a:r>
              <a:rPr lang="nl-BE" sz="1800" b="1" i="1" dirty="0" err="1" smtClean="0"/>
              <a:t>Taxes</a:t>
            </a:r>
            <a:r>
              <a:rPr lang="nl-BE" sz="1800" b="1" i="1" dirty="0" smtClean="0"/>
              <a:t> </a:t>
            </a:r>
            <a:r>
              <a:rPr lang="nl-BE" sz="1800" b="1" i="1" dirty="0" err="1" smtClean="0"/>
              <a:t>can</a:t>
            </a:r>
            <a:r>
              <a:rPr lang="nl-BE" sz="1800" b="1" i="1" dirty="0" smtClean="0"/>
              <a:t> change </a:t>
            </a:r>
            <a:r>
              <a:rPr lang="nl-BE" sz="1800" b="1" i="1" dirty="0" err="1" smtClean="0"/>
              <a:t>the</a:t>
            </a:r>
            <a:r>
              <a:rPr lang="nl-BE" sz="1800" b="1" i="1" dirty="0" smtClean="0"/>
              <a:t> </a:t>
            </a:r>
            <a:r>
              <a:rPr lang="nl-BE" sz="1800" b="1" i="1" dirty="0" err="1" smtClean="0"/>
              <a:t>world</a:t>
            </a:r>
            <a:r>
              <a:rPr lang="nl-BE" sz="1800" b="1" i="1" dirty="0"/>
              <a:t>! </a:t>
            </a:r>
          </a:p>
        </p:txBody>
      </p:sp>
      <p:sp>
        <p:nvSpPr>
          <p:cNvPr id="5" name="TextBox 4"/>
          <p:cNvSpPr txBox="1"/>
          <p:nvPr/>
        </p:nvSpPr>
        <p:spPr>
          <a:xfrm>
            <a:off x="5257800" y="1276350"/>
            <a:ext cx="1524000" cy="276999"/>
          </a:xfrm>
          <a:prstGeom prst="rect">
            <a:avLst/>
          </a:prstGeom>
          <a:noFill/>
        </p:spPr>
        <p:txBody>
          <a:bodyPr wrap="square" rtlCol="0">
            <a:spAutoFit/>
          </a:bodyPr>
          <a:lstStyle/>
          <a:p>
            <a:r>
              <a:rPr lang="nl-BE" sz="1200" b="1" i="1" dirty="0" smtClean="0"/>
              <a:t>www.ex-tax.com</a:t>
            </a:r>
            <a:endParaRPr lang="nl-BE" sz="1200" b="1" i="1" dirty="0"/>
          </a:p>
        </p:txBody>
      </p:sp>
    </p:spTree>
    <p:extLst>
      <p:ext uri="{BB962C8B-B14F-4D97-AF65-F5344CB8AC3E}">
        <p14:creationId xmlns:p14="http://schemas.microsoft.com/office/powerpoint/2010/main" val="424337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133350"/>
            <a:ext cx="8832300" cy="914400"/>
          </a:xfrm>
        </p:spPr>
        <p:txBody>
          <a:bodyPr/>
          <a:lstStyle/>
          <a:p>
            <a:r>
              <a:rPr lang="en-GB" dirty="0" smtClean="0"/>
              <a:t>The speeding problem is as big as </a:t>
            </a:r>
            <a:r>
              <a:rPr lang="en-GB" dirty="0"/>
              <a:t>ever.</a:t>
            </a:r>
            <a:br>
              <a:rPr lang="en-GB" dirty="0"/>
            </a:br>
            <a:r>
              <a:rPr lang="en-GB" dirty="0"/>
              <a:t>Today’s intelligent cars cannot handle unwise drivers</a:t>
            </a:r>
            <a:br>
              <a:rPr lang="en-GB" dirty="0"/>
            </a:br>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1352550"/>
            <a:ext cx="5791200" cy="3610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413946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CO2 emission on paper is now </a:t>
            </a:r>
            <a:r>
              <a:rPr lang="en-GB" i="1" dirty="0" smtClean="0"/>
              <a:t>useless</a:t>
            </a:r>
            <a:r>
              <a:rPr lang="en-GB" dirty="0" smtClean="0"/>
              <a:t> as tax base!</a:t>
            </a:r>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1123949"/>
            <a:ext cx="5444450" cy="3657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096000" y="4182131"/>
            <a:ext cx="3048000" cy="523220"/>
          </a:xfrm>
          <a:prstGeom prst="rect">
            <a:avLst/>
          </a:prstGeom>
          <a:noFill/>
        </p:spPr>
        <p:txBody>
          <a:bodyPr wrap="square" rtlCol="0">
            <a:spAutoFit/>
          </a:bodyPr>
          <a:lstStyle/>
          <a:p>
            <a:r>
              <a:rPr lang="en-US" b="1" dirty="0" smtClean="0">
                <a:hlinkClick r:id="rId4"/>
              </a:rPr>
              <a:t>°Mind </a:t>
            </a:r>
            <a:r>
              <a:rPr lang="en-US" b="1" dirty="0">
                <a:hlinkClick r:id="rId4"/>
              </a:rPr>
              <a:t>the Gap 2016 - Report</a:t>
            </a:r>
            <a:endParaRPr lang="en-US" b="1" dirty="0"/>
          </a:p>
          <a:p>
            <a:endParaRPr lang="nl-BE" dirty="0"/>
          </a:p>
        </p:txBody>
      </p:sp>
    </p:spTree>
    <p:extLst>
      <p:ext uri="{BB962C8B-B14F-4D97-AF65-F5344CB8AC3E}">
        <p14:creationId xmlns:p14="http://schemas.microsoft.com/office/powerpoint/2010/main" val="257477179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57150"/>
            <a:ext cx="6705599" cy="48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056330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You even can’t compare models!</a:t>
            </a:r>
            <a:endParaRPr lang="en-GB" dirty="0"/>
          </a:p>
        </p:txBody>
      </p:sp>
      <p:pic>
        <p:nvPicPr>
          <p:cNvPr id="20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71600" y="920717"/>
            <a:ext cx="6019800" cy="3937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289742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Additional leverage by local government</a:t>
            </a:r>
            <a:endParaRPr lang="en-GB" dirty="0"/>
          </a:p>
        </p:txBody>
      </p:sp>
      <p:sp>
        <p:nvSpPr>
          <p:cNvPr id="3" name="Text Placeholder 2"/>
          <p:cNvSpPr>
            <a:spLocks noGrp="1"/>
          </p:cNvSpPr>
          <p:nvPr>
            <p:ph type="body" idx="1"/>
          </p:nvPr>
        </p:nvSpPr>
        <p:spPr/>
        <p:txBody>
          <a:bodyPr/>
          <a:lstStyle/>
          <a:p>
            <a:pPr marL="285750" indent="-285750">
              <a:buFont typeface="Arial" panose="020B0604020202020204" pitchFamily="34" charset="0"/>
              <a:buChar char="•"/>
            </a:pPr>
            <a:r>
              <a:rPr lang="en-GB" dirty="0" smtClean="0"/>
              <a:t>Cities/regions can offer reduced parking fees/road toll for </a:t>
            </a:r>
            <a:r>
              <a:rPr lang="en-GB" dirty="0" err="1" smtClean="0"/>
              <a:t>DriveWise</a:t>
            </a:r>
            <a:r>
              <a:rPr lang="en-GB" dirty="0" smtClean="0"/>
              <a:t> cars </a:t>
            </a:r>
            <a:br>
              <a:rPr lang="en-GB" dirty="0" smtClean="0"/>
            </a:br>
            <a:r>
              <a:rPr lang="en-GB" dirty="0" smtClean="0"/>
              <a:t>(~Norway stimulus package for electric cars)</a:t>
            </a:r>
          </a:p>
          <a:p>
            <a:pPr marL="285750" indent="-285750">
              <a:buFont typeface="Arial" panose="020B0604020202020204" pitchFamily="34" charset="0"/>
              <a:buChar char="•"/>
            </a:pPr>
            <a:r>
              <a:rPr lang="en-GB" dirty="0" smtClean="0"/>
              <a:t>Introduce a concept like ‘Low Emission Zone’, </a:t>
            </a:r>
            <a:r>
              <a:rPr lang="en-GB" dirty="0" err="1" smtClean="0"/>
              <a:t>eg</a:t>
            </a:r>
            <a:r>
              <a:rPr lang="en-GB" dirty="0" smtClean="0"/>
              <a:t>. A ‘Smart cars city’, ‘</a:t>
            </a:r>
            <a:r>
              <a:rPr lang="en-GB" dirty="0" err="1" smtClean="0"/>
              <a:t>DriveWise</a:t>
            </a:r>
            <a:r>
              <a:rPr lang="en-GB" dirty="0" smtClean="0"/>
              <a:t> </a:t>
            </a:r>
            <a:r>
              <a:rPr lang="en-GB" dirty="0" err="1" smtClean="0"/>
              <a:t>zone’,’Responsibility</a:t>
            </a:r>
            <a:r>
              <a:rPr lang="en-GB" dirty="0" smtClean="0"/>
              <a:t> zone’</a:t>
            </a:r>
          </a:p>
          <a:p>
            <a:pPr marL="285750" indent="-285750">
              <a:buFont typeface="Arial" panose="020B0604020202020204" pitchFamily="34" charset="0"/>
              <a:buChar char="•"/>
            </a:pPr>
            <a:endParaRPr lang="en-GB" dirty="0" smtClean="0"/>
          </a:p>
          <a:p>
            <a:endParaRPr lang="en-GB" dirty="0"/>
          </a:p>
        </p:txBody>
      </p:sp>
    </p:spTree>
    <p:extLst>
      <p:ext uri="{BB962C8B-B14F-4D97-AF65-F5344CB8AC3E}">
        <p14:creationId xmlns:p14="http://schemas.microsoft.com/office/powerpoint/2010/main" val="317895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which column would you like to be?</a:t>
            </a:r>
            <a:endParaRPr lang="en-US" dirty="0"/>
          </a:p>
        </p:txBody>
      </p:sp>
      <p:sp>
        <p:nvSpPr>
          <p:cNvPr id="10" name="Text Placeholder 9"/>
          <p:cNvSpPr>
            <a:spLocks noGrp="1"/>
          </p:cNvSpPr>
          <p:nvPr>
            <p:ph type="body" idx="1"/>
          </p:nvPr>
        </p:nvSpPr>
        <p:spPr/>
        <p:txBody>
          <a:bodyPr/>
          <a:lstStyle/>
          <a:p>
            <a:r>
              <a:rPr lang="en-US" b="1" dirty="0" err="1" smtClean="0"/>
              <a:t>DriveWise</a:t>
            </a:r>
            <a:r>
              <a:rPr lang="en-US" b="1" dirty="0" smtClean="0"/>
              <a:t> drivers</a:t>
            </a:r>
          </a:p>
          <a:p>
            <a:pPr marL="285750" indent="-285750">
              <a:buFont typeface="Arial" panose="020B0604020202020204" pitchFamily="34" charset="0"/>
              <a:buChar char="•"/>
            </a:pPr>
            <a:r>
              <a:rPr lang="en-US" dirty="0" smtClean="0"/>
              <a:t>Get tax bonus</a:t>
            </a:r>
          </a:p>
          <a:p>
            <a:pPr marL="285750" indent="-285750">
              <a:buFont typeface="Arial" panose="020B0604020202020204" pitchFamily="34" charset="0"/>
              <a:buChar char="•"/>
            </a:pPr>
            <a:r>
              <a:rPr lang="en-US" dirty="0" smtClean="0"/>
              <a:t>Zen driving experience</a:t>
            </a:r>
          </a:p>
          <a:p>
            <a:pPr marL="285750" indent="-285750">
              <a:buFont typeface="Arial" panose="020B0604020202020204" pitchFamily="34" charset="0"/>
              <a:buChar char="•"/>
            </a:pPr>
            <a:r>
              <a:rPr lang="en-US" dirty="0" smtClean="0"/>
              <a:t>Make  our region a better place</a:t>
            </a:r>
          </a:p>
          <a:p>
            <a:pPr marL="285750" indent="-285750">
              <a:buFont typeface="Arial" panose="020B0604020202020204" pitchFamily="34" charset="0"/>
              <a:buChar char="•"/>
            </a:pPr>
            <a:r>
              <a:rPr lang="en-US" dirty="0" smtClean="0"/>
              <a:t>No worrying about route choices</a:t>
            </a:r>
          </a:p>
          <a:p>
            <a:pPr marL="285750" indent="-285750">
              <a:buFont typeface="Arial" panose="020B0604020202020204" pitchFamily="34" charset="0"/>
              <a:buChar char="•"/>
            </a:pPr>
            <a:r>
              <a:rPr lang="en-US" dirty="0" smtClean="0"/>
              <a:t>Be engaged &amp; proud</a:t>
            </a:r>
            <a:endParaRPr lang="en-US" dirty="0"/>
          </a:p>
        </p:txBody>
      </p:sp>
      <p:sp>
        <p:nvSpPr>
          <p:cNvPr id="11" name="Text Placeholder 10"/>
          <p:cNvSpPr>
            <a:spLocks noGrp="1"/>
          </p:cNvSpPr>
          <p:nvPr>
            <p:ph type="body" idx="2"/>
          </p:nvPr>
        </p:nvSpPr>
        <p:spPr/>
        <p:txBody>
          <a:bodyPr/>
          <a:lstStyle/>
          <a:p>
            <a:r>
              <a:rPr lang="en-US" b="1" dirty="0" smtClean="0"/>
              <a:t>‘</a:t>
            </a:r>
            <a:r>
              <a:rPr lang="en-US" b="1" dirty="0" err="1" smtClean="0"/>
              <a:t>Freeriders</a:t>
            </a:r>
            <a:r>
              <a:rPr lang="en-US" b="1" dirty="0" smtClean="0"/>
              <a:t>’</a:t>
            </a:r>
          </a:p>
          <a:p>
            <a:pPr marL="285750" indent="-285750">
              <a:buFont typeface="Arial" panose="020B0604020202020204" pitchFamily="34" charset="0"/>
              <a:buChar char="•"/>
            </a:pPr>
            <a:r>
              <a:rPr lang="en-US" dirty="0" smtClean="0"/>
              <a:t>Higher taxes to start off</a:t>
            </a:r>
          </a:p>
          <a:p>
            <a:pPr marL="285750" indent="-285750">
              <a:buFont typeface="Arial" panose="020B0604020202020204" pitchFamily="34" charset="0"/>
              <a:buChar char="•"/>
            </a:pPr>
            <a:r>
              <a:rPr lang="en-US" dirty="0" smtClean="0"/>
              <a:t>High risk of loosing your driver license</a:t>
            </a:r>
          </a:p>
          <a:p>
            <a:pPr marL="285750" indent="-285750">
              <a:buFont typeface="Arial" panose="020B0604020202020204" pitchFamily="34" charset="0"/>
              <a:buChar char="•"/>
            </a:pPr>
            <a:r>
              <a:rPr lang="en-US" dirty="0" smtClean="0"/>
              <a:t>Constantly at the lookout for enforcement</a:t>
            </a:r>
          </a:p>
          <a:p>
            <a:pPr marL="285750" indent="-285750">
              <a:buFont typeface="Arial" panose="020B0604020202020204" pitchFamily="34" charset="0"/>
              <a:buChar char="•"/>
            </a:pPr>
            <a:r>
              <a:rPr lang="en-US" dirty="0" smtClean="0"/>
              <a:t>Social pressure</a:t>
            </a:r>
            <a:endParaRPr lang="en-US" dirty="0"/>
          </a:p>
        </p:txBody>
      </p:sp>
    </p:spTree>
    <p:extLst>
      <p:ext uri="{BB962C8B-B14F-4D97-AF65-F5344CB8AC3E}">
        <p14:creationId xmlns:p14="http://schemas.microsoft.com/office/powerpoint/2010/main" val="63612159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Masterplan in short</a:t>
            </a:r>
            <a:endParaRPr lang="en-US" dirty="0"/>
          </a:p>
        </p:txBody>
      </p:sp>
      <p:sp>
        <p:nvSpPr>
          <p:cNvPr id="10" name="Text Placeholder 9"/>
          <p:cNvSpPr>
            <a:spLocks noGrp="1"/>
          </p:cNvSpPr>
          <p:nvPr>
            <p:ph type="body" idx="1"/>
          </p:nvPr>
        </p:nvSpPr>
        <p:spPr>
          <a:xfrm>
            <a:off x="311700" y="819150"/>
            <a:ext cx="8520600" cy="3962400"/>
          </a:xfrm>
        </p:spPr>
        <p:txBody>
          <a:bodyPr/>
          <a:lstStyle/>
          <a:p>
            <a:pPr marL="285750" indent="-285750">
              <a:buFont typeface="Arial" panose="020B0604020202020204" pitchFamily="34" charset="0"/>
              <a:buChar char="•"/>
            </a:pPr>
            <a:r>
              <a:rPr lang="en-US" dirty="0" smtClean="0"/>
              <a:t>Private &amp; public stakeholders should come together and define wanted services and a quality brand that guarantees people extra comfort, safety &amp; life quality</a:t>
            </a:r>
          </a:p>
          <a:p>
            <a:pPr marL="285750" indent="-285750">
              <a:buFont typeface="Arial" panose="020B0604020202020204" pitchFamily="34" charset="0"/>
              <a:buChar char="•"/>
            </a:pPr>
            <a:r>
              <a:rPr lang="en-US" dirty="0" smtClean="0"/>
              <a:t>Invest in virtual traffic infrastructure &amp; virtual enforcement; stimulate the use of them by tax incentives</a:t>
            </a:r>
          </a:p>
          <a:p>
            <a:pPr marL="285750" indent="-285750">
              <a:buFont typeface="Arial" panose="020B0604020202020204" pitchFamily="34" charset="0"/>
              <a:buChar char="•"/>
            </a:pPr>
            <a:r>
              <a:rPr lang="en-US" dirty="0" smtClean="0"/>
              <a:t>Implement driver license with points: since ‘accidental’ speed infractions as well as dumb speed limits will disappear, </a:t>
            </a:r>
            <a:r>
              <a:rPr lang="en-US" dirty="0" smtClean="0"/>
              <a:t>political opposition should go </a:t>
            </a:r>
            <a:r>
              <a:rPr lang="en-US" dirty="0" smtClean="0"/>
              <a:t>to zero</a:t>
            </a:r>
          </a:p>
          <a:p>
            <a:pPr marL="285750" indent="-285750">
              <a:buFont typeface="Arial" panose="020B0604020202020204" pitchFamily="34" charset="0"/>
              <a:buChar char="•"/>
            </a:pPr>
            <a:r>
              <a:rPr lang="en-US" dirty="0" smtClean="0"/>
              <a:t>After penetration of X % (or the instauration of smart road pricing): make this </a:t>
            </a:r>
            <a:r>
              <a:rPr lang="en-US" dirty="0" smtClean="0"/>
              <a:t>mandatory (in </a:t>
            </a:r>
            <a:r>
              <a:rPr lang="en-US" dirty="0" smtClean="0"/>
              <a:t>Israel, Waze now has 60% of drivers on board!)</a:t>
            </a:r>
            <a:endParaRPr lang="en-US" dirty="0"/>
          </a:p>
        </p:txBody>
      </p:sp>
    </p:spTree>
    <p:extLst>
      <p:ext uri="{BB962C8B-B14F-4D97-AF65-F5344CB8AC3E}">
        <p14:creationId xmlns:p14="http://schemas.microsoft.com/office/powerpoint/2010/main" val="207072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Nobody</a:t>
            </a:r>
            <a:r>
              <a:rPr lang="nl-BE" dirty="0" smtClean="0"/>
              <a:t> </a:t>
            </a:r>
            <a:r>
              <a:rPr lang="nl-BE" dirty="0" err="1" smtClean="0"/>
              <a:t>can</a:t>
            </a:r>
            <a:r>
              <a:rPr lang="nl-BE" dirty="0" smtClean="0"/>
              <a:t> do </a:t>
            </a:r>
            <a:r>
              <a:rPr lang="nl-BE" dirty="0" err="1" smtClean="0"/>
              <a:t>this</a:t>
            </a:r>
            <a:r>
              <a:rPr lang="nl-BE" dirty="0" smtClean="0"/>
              <a:t> </a:t>
            </a:r>
            <a:r>
              <a:rPr lang="nl-BE" dirty="0" err="1" smtClean="0"/>
              <a:t>alone</a:t>
            </a:r>
            <a:r>
              <a:rPr lang="nl-BE" dirty="0" smtClean="0"/>
              <a:t>! Cooperation is </a:t>
            </a:r>
            <a:r>
              <a:rPr lang="nl-BE" dirty="0" err="1" smtClean="0"/>
              <a:t>needed</a:t>
            </a:r>
            <a:endParaRPr lang="nl-BE" dirty="0"/>
          </a:p>
        </p:txBody>
      </p:sp>
      <p:sp>
        <p:nvSpPr>
          <p:cNvPr id="4" name="Text Placeholder 3"/>
          <p:cNvSpPr>
            <a:spLocks noGrp="1"/>
          </p:cNvSpPr>
          <p:nvPr>
            <p:ph type="body" idx="1"/>
          </p:nvPr>
        </p:nvSpPr>
        <p:spPr/>
        <p:txBody>
          <a:bodyPr/>
          <a:lstStyle/>
          <a:p>
            <a:pPr marL="285750" indent="-285750">
              <a:buFont typeface="Arial" panose="020B0604020202020204" pitchFamily="34" charset="0"/>
              <a:buChar char="•"/>
            </a:pPr>
            <a:r>
              <a:rPr lang="en-US" dirty="0" smtClean="0"/>
              <a:t>Innovation platform ‘</a:t>
            </a:r>
            <a:r>
              <a:rPr lang="en-US" dirty="0" err="1" smtClean="0"/>
              <a:t>DriveWise</a:t>
            </a:r>
            <a:r>
              <a:rPr lang="en-US" dirty="0" smtClean="0"/>
              <a:t>’ (‘Het Slimme Rijden’) </a:t>
            </a:r>
            <a:br>
              <a:rPr lang="en-US" dirty="0" smtClean="0"/>
            </a:br>
            <a:r>
              <a:rPr lang="en-US" dirty="0" smtClean="0"/>
              <a:t>~NL ‘Partnership Talking traffic’</a:t>
            </a:r>
          </a:p>
          <a:p>
            <a:pPr marL="285750" indent="-285750">
              <a:buFont typeface="Arial" panose="020B0604020202020204" pitchFamily="34" charset="0"/>
              <a:buChar char="•"/>
            </a:pPr>
            <a:r>
              <a:rPr lang="en-US" dirty="0" smtClean="0"/>
              <a:t>Cluster </a:t>
            </a:r>
            <a:br>
              <a:rPr lang="en-US" dirty="0" smtClean="0"/>
            </a:br>
            <a:r>
              <a:rPr lang="en-US" dirty="0" smtClean="0"/>
              <a:t>~ e-mobility</a:t>
            </a:r>
          </a:p>
          <a:p>
            <a:pPr marL="285750" indent="-285750">
              <a:buFont typeface="Arial" panose="020B0604020202020204" pitchFamily="34" charset="0"/>
              <a:buChar char="•"/>
            </a:pPr>
            <a:r>
              <a:rPr lang="en-US" dirty="0" smtClean="0"/>
              <a:t>Coalition </a:t>
            </a:r>
            <a:br>
              <a:rPr lang="en-US" dirty="0" smtClean="0"/>
            </a:br>
            <a:r>
              <a:rPr lang="en-US" dirty="0" smtClean="0"/>
              <a:t>~ NL ‘</a:t>
            </a:r>
            <a:r>
              <a:rPr lang="en-US" dirty="0" smtClean="0">
                <a:hlinkClick r:id="rId2"/>
              </a:rPr>
              <a:t>Verkeersveiligheidscoallitie.nl </a:t>
            </a:r>
            <a:endParaRPr lang="en-US" dirty="0" smtClean="0"/>
          </a:p>
          <a:p>
            <a:pPr marL="285750" indent="-285750">
              <a:buFont typeface="Arial" panose="020B0604020202020204" pitchFamily="34" charset="0"/>
              <a:buChar char="•"/>
            </a:pPr>
            <a:r>
              <a:rPr lang="en-US" dirty="0" smtClean="0"/>
              <a:t>Foundation</a:t>
            </a:r>
            <a:br>
              <a:rPr lang="en-US" dirty="0" smtClean="0"/>
            </a:br>
            <a:r>
              <a:rPr lang="en-US" dirty="0" smtClean="0"/>
              <a:t>~</a:t>
            </a:r>
            <a:r>
              <a:rPr lang="en-US" dirty="0" err="1" smtClean="0"/>
              <a:t>Stichting</a:t>
            </a:r>
            <a:r>
              <a:rPr lang="en-US" dirty="0" smtClean="0"/>
              <a:t> </a:t>
            </a:r>
            <a:r>
              <a:rPr lang="en-US" dirty="0" err="1" smtClean="0"/>
              <a:t>Keurmerk</a:t>
            </a:r>
            <a:r>
              <a:rPr lang="en-US" dirty="0" smtClean="0"/>
              <a:t> </a:t>
            </a:r>
            <a:r>
              <a:rPr lang="en-US" dirty="0" err="1" smtClean="0"/>
              <a:t>Ritregistratiesystemen</a:t>
            </a:r>
            <a:endParaRPr lang="en-US" dirty="0" smtClean="0"/>
          </a:p>
          <a:p>
            <a:pPr marL="285750" indent="-285750">
              <a:buFont typeface="Arial" panose="020B0604020202020204" pitchFamily="34" charset="0"/>
              <a:buChar char="•"/>
            </a:pPr>
            <a:r>
              <a:rPr lang="en-US" dirty="0" smtClean="0"/>
              <a:t>Governmental </a:t>
            </a:r>
            <a:r>
              <a:rPr lang="en-US" dirty="0" err="1" smtClean="0"/>
              <a:t>organisation</a:t>
            </a:r>
            <a:r>
              <a:rPr lang="en-US" dirty="0" smtClean="0"/>
              <a:t> ~ </a:t>
            </a:r>
            <a:r>
              <a:rPr lang="en-US" dirty="0" err="1" smtClean="0"/>
              <a:t>Viapass</a:t>
            </a:r>
            <a:endParaRPr lang="en-US" dirty="0" smtClean="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04353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Similar cooperative initiatives</a:t>
            </a:r>
            <a:endParaRPr lang="en-GB" dirty="0"/>
          </a:p>
        </p:txBody>
      </p:sp>
      <p:sp>
        <p:nvSpPr>
          <p:cNvPr id="3" name="Text Placeholder 2"/>
          <p:cNvSpPr>
            <a:spLocks noGrp="1"/>
          </p:cNvSpPr>
          <p:nvPr>
            <p:ph type="body" idx="1"/>
          </p:nvPr>
        </p:nvSpPr>
        <p:spPr>
          <a:xfrm>
            <a:off x="311700" y="1243013"/>
            <a:ext cx="8520600" cy="3326012"/>
          </a:xfrm>
        </p:spPr>
        <p:txBody>
          <a:bodyPr/>
          <a:lstStyle/>
          <a:p>
            <a:pPr marL="285750" indent="-285750">
              <a:buFont typeface="Arial" panose="020B0604020202020204" pitchFamily="34" charset="0"/>
              <a:buChar char="•"/>
            </a:pPr>
            <a:r>
              <a:rPr lang="en-GB" sz="1600" dirty="0" err="1" smtClean="0"/>
              <a:t>Bankcontact</a:t>
            </a:r>
            <a:r>
              <a:rPr lang="en-GB" sz="1600" dirty="0" smtClean="0"/>
              <a:t>/</a:t>
            </a:r>
            <a:r>
              <a:rPr lang="en-GB" sz="1600" dirty="0" err="1" smtClean="0"/>
              <a:t>Betaalvereniging</a:t>
            </a:r>
            <a:r>
              <a:rPr lang="en-GB" sz="1600" dirty="0" smtClean="0"/>
              <a:t> Nederland: online payments, identification</a:t>
            </a:r>
            <a:br>
              <a:rPr lang="en-GB" sz="1600" dirty="0" smtClean="0"/>
            </a:br>
            <a:r>
              <a:rPr lang="en-GB" sz="1600" dirty="0" smtClean="0"/>
              <a:t>(Credit card only became success after associations with enough partners!)</a:t>
            </a:r>
          </a:p>
          <a:p>
            <a:pPr marL="285750" indent="-285750">
              <a:buFont typeface="Arial" panose="020B0604020202020204" pitchFamily="34" charset="0"/>
              <a:buChar char="•"/>
            </a:pPr>
            <a:r>
              <a:rPr lang="en-GB" sz="1600" dirty="0" err="1" smtClean="0"/>
              <a:t>CradleToCradle</a:t>
            </a:r>
            <a:r>
              <a:rPr lang="en-GB" sz="1600" dirty="0" smtClean="0"/>
              <a:t> quality label</a:t>
            </a:r>
          </a:p>
          <a:p>
            <a:pPr marL="285750" indent="-285750">
              <a:buFont typeface="Arial" panose="020B0604020202020204" pitchFamily="34" charset="0"/>
              <a:buChar char="•"/>
            </a:pPr>
            <a:r>
              <a:rPr lang="en-GB" sz="1600" dirty="0" smtClean="0"/>
              <a:t>“</a:t>
            </a:r>
            <a:r>
              <a:rPr lang="en-GB" sz="1600" dirty="0" err="1" smtClean="0"/>
              <a:t>Passivehouse</a:t>
            </a:r>
            <a:r>
              <a:rPr lang="en-GB" sz="1600" dirty="0" smtClean="0"/>
              <a:t>” certification + tax reduction</a:t>
            </a:r>
          </a:p>
          <a:p>
            <a:pPr marL="285750" indent="-285750">
              <a:buFont typeface="Arial" panose="020B0604020202020204" pitchFamily="34" charset="0"/>
              <a:buChar char="•"/>
            </a:pPr>
            <a:r>
              <a:rPr lang="en-GB" sz="1600" dirty="0" err="1" smtClean="0"/>
              <a:t>PowerToGas</a:t>
            </a:r>
            <a:r>
              <a:rPr lang="en-GB" sz="1600" dirty="0" smtClean="0"/>
              <a:t> </a:t>
            </a:r>
            <a:r>
              <a:rPr lang="en-GB" sz="1600" dirty="0" smtClean="0"/>
              <a:t>cluster</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hlinkClick r:id="rId3"/>
              </a:rPr>
              <a:t>http://www.verkeersveiligheidscoalitie.nl</a:t>
            </a:r>
            <a:r>
              <a:rPr lang="en-GB" sz="1600" dirty="0" smtClean="0">
                <a:hlinkClick r:id="rId3"/>
              </a:rPr>
              <a:t>/</a:t>
            </a:r>
            <a:r>
              <a:rPr lang="en-GB" sz="1600" dirty="0" smtClean="0"/>
              <a:t> </a:t>
            </a:r>
            <a:endParaRPr lang="en-GB" sz="160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72005" y="209550"/>
            <a:ext cx="1057275"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32407" y="1171575"/>
            <a:ext cx="1019175"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638800" y="2057400"/>
            <a:ext cx="1581150"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667000" y="3105150"/>
            <a:ext cx="2514600" cy="841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397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96466"/>
            <a:ext cx="8520600" cy="707400"/>
          </a:xfrm>
        </p:spPr>
        <p:txBody>
          <a:bodyPr/>
          <a:lstStyle/>
          <a:p>
            <a:r>
              <a:rPr lang="en-GB" noProof="0" dirty="0" err="1" smtClean="0"/>
              <a:t>CityOS</a:t>
            </a:r>
            <a:r>
              <a:rPr lang="en-GB" noProof="0" dirty="0" smtClean="0"/>
              <a:t>: boiler plate </a:t>
            </a:r>
            <a:r>
              <a:rPr lang="en-GB" dirty="0" smtClean="0"/>
              <a:t>for a Traffic </a:t>
            </a:r>
            <a:r>
              <a:rPr lang="en-GB" noProof="0" dirty="0" smtClean="0"/>
              <a:t>OS? </a:t>
            </a:r>
            <a:endParaRPr lang="en-GB" noProof="0" dirty="0"/>
          </a:p>
        </p:txBody>
      </p:sp>
      <p:sp>
        <p:nvSpPr>
          <p:cNvPr id="6" name="Text Placeholder 5"/>
          <p:cNvSpPr>
            <a:spLocks noGrp="1"/>
          </p:cNvSpPr>
          <p:nvPr>
            <p:ph type="body" idx="1"/>
          </p:nvPr>
        </p:nvSpPr>
        <p:spPr>
          <a:xfrm>
            <a:off x="5105400" y="742950"/>
            <a:ext cx="3858857" cy="3802798"/>
          </a:xfrm>
        </p:spPr>
        <p:txBody>
          <a:bodyPr/>
          <a:lstStyle/>
          <a:p>
            <a:pPr marL="285750" indent="-285750">
              <a:buFont typeface="Arial" panose="020B0604020202020204" pitchFamily="34" charset="0"/>
              <a:buChar char="•"/>
            </a:pPr>
            <a:r>
              <a:rPr lang="en-GB" dirty="0"/>
              <a:t>cityos.io </a:t>
            </a:r>
            <a:r>
              <a:rPr lang="en-GB" dirty="0" smtClean="0"/>
              <a:t>; °Barcelona</a:t>
            </a:r>
          </a:p>
          <a:p>
            <a:pPr marL="285750" indent="-285750">
              <a:buFont typeface="Arial" panose="020B0604020202020204" pitchFamily="34" charset="0"/>
              <a:buChar char="•"/>
            </a:pPr>
            <a:r>
              <a:rPr lang="en-GB" dirty="0" smtClean="0"/>
              <a:t>Some big players enable infrastructure &amp; </a:t>
            </a:r>
            <a:r>
              <a:rPr lang="en-GB" dirty="0" err="1" smtClean="0"/>
              <a:t>ict</a:t>
            </a:r>
            <a:r>
              <a:rPr lang="en-GB" dirty="0" smtClean="0"/>
              <a:t>-framework: Accenture, </a:t>
            </a:r>
            <a:r>
              <a:rPr lang="en-GB" dirty="0" err="1" smtClean="0"/>
              <a:t>Tellnex</a:t>
            </a:r>
            <a:r>
              <a:rPr lang="en-GB" dirty="0" smtClean="0"/>
              <a:t> Telecom &amp;  </a:t>
            </a:r>
            <a:r>
              <a:rPr lang="en-GB" dirty="0" err="1" smtClean="0"/>
              <a:t>Engie</a:t>
            </a:r>
            <a:endParaRPr lang="en-GB" dirty="0" smtClean="0"/>
          </a:p>
          <a:p>
            <a:pPr marL="285750" indent="-285750">
              <a:buFont typeface="Arial" panose="020B0604020202020204" pitchFamily="34" charset="0"/>
              <a:buChar char="•"/>
            </a:pPr>
            <a:r>
              <a:rPr lang="en-GB" dirty="0" smtClean="0"/>
              <a:t>More then 30+ SME extend or offer services</a:t>
            </a:r>
          </a:p>
          <a:p>
            <a:pPr marL="285750" indent="-285750">
              <a:buFont typeface="Arial" panose="020B0604020202020204" pitchFamily="34" charset="0"/>
              <a:buChar char="•"/>
            </a:pPr>
            <a:r>
              <a:rPr lang="en-GB" dirty="0" smtClean="0"/>
              <a:t>This open </a:t>
            </a:r>
            <a:r>
              <a:rPr lang="en-GB" dirty="0" err="1" smtClean="0"/>
              <a:t>dataplatform</a:t>
            </a:r>
            <a:r>
              <a:rPr lang="en-GB" dirty="0" smtClean="0"/>
              <a:t> is now exported worldwide and become a de factor standard</a:t>
            </a:r>
            <a:br>
              <a:rPr lang="en-GB" dirty="0" smtClean="0"/>
            </a:br>
            <a:r>
              <a:rPr lang="en-GB" dirty="0" smtClean="0"/>
              <a:t>(Amsterdam, </a:t>
            </a:r>
            <a:r>
              <a:rPr lang="en-GB" dirty="0" err="1" smtClean="0"/>
              <a:t>Tokio</a:t>
            </a:r>
            <a:r>
              <a:rPr lang="en-GB" dirty="0" smtClean="0"/>
              <a:t>, Toronto,…)</a:t>
            </a:r>
          </a:p>
          <a:p>
            <a:endParaRPr lang="en-GB" dirty="0"/>
          </a:p>
        </p:txBody>
      </p:sp>
      <p:pic>
        <p:nvPicPr>
          <p:cNvPr id="1331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0600" y="903866"/>
            <a:ext cx="3048000" cy="1667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1000" y="2737226"/>
            <a:ext cx="2133600" cy="2196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43200" y="2771775"/>
            <a:ext cx="2114797"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32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445024"/>
            <a:ext cx="3345900" cy="1745726"/>
          </a:xfrm>
        </p:spPr>
        <p:txBody>
          <a:bodyPr/>
          <a:lstStyle/>
          <a:p>
            <a:r>
              <a:rPr lang="en-GB" b="0" dirty="0" smtClean="0"/>
              <a:t>December </a:t>
            </a:r>
            <a:r>
              <a:rPr lang="en-GB" b="0" dirty="0" smtClean="0"/>
              <a:t>2016: start of Flemish </a:t>
            </a:r>
            <a:br>
              <a:rPr lang="en-GB" b="0" dirty="0" smtClean="0"/>
            </a:br>
            <a:r>
              <a:rPr lang="en-GB" dirty="0" smtClean="0"/>
              <a:t>e-mobility cluster</a:t>
            </a:r>
            <a:endParaRPr lang="en-GB" dirty="0"/>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361950"/>
            <a:ext cx="5105400" cy="4066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04800" y="2571750"/>
            <a:ext cx="3657600" cy="1169551"/>
          </a:xfrm>
          <a:prstGeom prst="rect">
            <a:avLst/>
          </a:prstGeom>
        </p:spPr>
        <p:txBody>
          <a:bodyPr wrap="square">
            <a:spAutoFit/>
          </a:bodyPr>
          <a:lstStyle/>
          <a:p>
            <a:pPr marL="285750" indent="-285750">
              <a:buFont typeface="Arial" panose="020B0604020202020204" pitchFamily="34" charset="0"/>
              <a:buChar char="•"/>
            </a:pPr>
            <a:r>
              <a:rPr lang="en-US" dirty="0" smtClean="0"/>
              <a:t>Organizer: </a:t>
            </a:r>
            <a:r>
              <a:rPr lang="en-US" dirty="0" err="1" smtClean="0"/>
              <a:t>i-cleantechvlaanderen</a:t>
            </a:r>
            <a:endParaRPr lang="en-US" dirty="0" smtClean="0"/>
          </a:p>
          <a:p>
            <a:pPr marL="285750" indent="-285750">
              <a:buFont typeface="Arial" panose="020B0604020202020204" pitchFamily="34" charset="0"/>
              <a:buChar char="•"/>
            </a:pPr>
            <a:r>
              <a:rPr lang="en-US" dirty="0"/>
              <a:t>20+ companies joining forces</a:t>
            </a:r>
          </a:p>
          <a:p>
            <a:pPr marL="285750" indent="-285750">
              <a:buFont typeface="Arial" panose="020B0604020202020204" pitchFamily="34" charset="0"/>
              <a:buChar char="•"/>
            </a:pPr>
            <a:r>
              <a:rPr lang="en-US" dirty="0" smtClean="0"/>
              <a:t>A </a:t>
            </a:r>
            <a:r>
              <a:rPr lang="en-US" dirty="0"/>
              <a:t>new cluster for fast take-up of traffic safety enhancing ICT </a:t>
            </a:r>
            <a:r>
              <a:rPr lang="en-US" dirty="0" smtClean="0"/>
              <a:t>seems our best bet?</a:t>
            </a:r>
            <a:endParaRPr lang="nl-BE" dirty="0"/>
          </a:p>
        </p:txBody>
      </p:sp>
    </p:spTree>
    <p:extLst>
      <p:ext uri="{BB962C8B-B14F-4D97-AF65-F5344CB8AC3E}">
        <p14:creationId xmlns:p14="http://schemas.microsoft.com/office/powerpoint/2010/main" val="34644363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Shape 78"/>
          <p:cNvSpPr txBox="1">
            <a:spLocks noGrp="1"/>
          </p:cNvSpPr>
          <p:nvPr>
            <p:ph type="title"/>
          </p:nvPr>
        </p:nvSpPr>
        <p:spPr/>
        <p:txBody>
          <a:bodyPr/>
          <a:lstStyle/>
          <a:p>
            <a:pPr lvl="0"/>
            <a:r>
              <a:rPr lang="en-GB" smtClean="0"/>
              <a:t>Design for safety?</a:t>
            </a:r>
            <a:endParaRPr lang="en-GB" dirty="0"/>
          </a:p>
        </p:txBody>
      </p:sp>
      <p:sp>
        <p:nvSpPr>
          <p:cNvPr id="79" name="Shape 79"/>
          <p:cNvSpPr txBox="1">
            <a:spLocks noGrp="1"/>
          </p:cNvSpPr>
          <p:nvPr>
            <p:ph type="body" idx="1"/>
          </p:nvPr>
        </p:nvSpPr>
        <p:spPr>
          <a:xfrm>
            <a:off x="5943600" y="1229174"/>
            <a:ext cx="2888700" cy="3399975"/>
          </a:xfrm>
        </p:spPr>
        <p:txBody>
          <a:bodyPr/>
          <a:lstStyle/>
          <a:p>
            <a:pPr lvl="0"/>
            <a:r>
              <a:rPr lang="en-GB" dirty="0" smtClean="0">
                <a:sym typeface="Arial"/>
              </a:rPr>
              <a:t>“Model S is designed from the ground up to be the safest car on the road”</a:t>
            </a:r>
          </a:p>
          <a:p>
            <a:pPr lvl="0"/>
            <a:endParaRPr lang="en-GB" dirty="0">
              <a:sym typeface="Arial"/>
            </a:endParaRPr>
          </a:p>
        </p:txBody>
      </p:sp>
      <p:pic>
        <p:nvPicPr>
          <p:cNvPr id="80" name="Shape 80"/>
          <p:cNvPicPr preferRelativeResize="0"/>
          <p:nvPr/>
        </p:nvPicPr>
        <p:blipFill>
          <a:blip r:embed="rId3">
            <a:alphaModFix/>
          </a:blip>
          <a:stretch>
            <a:fillRect/>
          </a:stretch>
        </p:blipFill>
        <p:spPr>
          <a:xfrm>
            <a:off x="311700" y="1229175"/>
            <a:ext cx="5389075" cy="2844725"/>
          </a:xfrm>
          <a:prstGeom prst="rect">
            <a:avLst/>
          </a:prstGeom>
          <a:noFill/>
          <a:ln>
            <a:noFill/>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09550"/>
            <a:ext cx="5403300" cy="707400"/>
          </a:xfrm>
        </p:spPr>
        <p:txBody>
          <a:bodyPr/>
          <a:lstStyle/>
          <a:p>
            <a:r>
              <a:rPr lang="nl-BE" noProof="0" dirty="0" smtClean="0"/>
              <a:t>Stichting? </a:t>
            </a:r>
            <a:r>
              <a:rPr lang="nl-BE" noProof="0" dirty="0" err="1" smtClean="0"/>
              <a:t>Vb</a:t>
            </a:r>
            <a:r>
              <a:rPr lang="nl-BE" dirty="0" smtClean="0"/>
              <a:t>. NL </a:t>
            </a:r>
            <a:r>
              <a:rPr lang="nl-BE" dirty="0" err="1" smtClean="0"/>
              <a:t>bedrijfswagensfiscaliteit</a:t>
            </a:r>
            <a:endParaRPr lang="nl-BE" noProof="0" dirty="0"/>
          </a:p>
        </p:txBody>
      </p:sp>
      <p:pic>
        <p:nvPicPr>
          <p:cNvPr id="1638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95800" y="209550"/>
            <a:ext cx="3581400" cy="1140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6074" y="1609725"/>
            <a:ext cx="8450263" cy="319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03462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09550"/>
            <a:ext cx="8832300" cy="762000"/>
          </a:xfrm>
        </p:spPr>
        <p:txBody>
          <a:bodyPr/>
          <a:lstStyle/>
          <a:p>
            <a:r>
              <a:rPr lang="nl-BE" dirty="0" err="1" smtClean="0"/>
              <a:t>Flemish</a:t>
            </a:r>
            <a:r>
              <a:rPr lang="nl-BE" dirty="0" smtClean="0"/>
              <a:t>,  </a:t>
            </a:r>
            <a:r>
              <a:rPr lang="nl-BE" dirty="0" err="1" smtClean="0"/>
              <a:t>Belgian</a:t>
            </a:r>
            <a:r>
              <a:rPr lang="nl-BE" dirty="0" smtClean="0"/>
              <a:t> or Benelux cooperation?</a:t>
            </a:r>
            <a:endParaRPr lang="nl-B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24088" y="1533525"/>
            <a:ext cx="4695825"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081902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a:spLocks noGrp="1"/>
          </p:cNvSpPr>
          <p:nvPr>
            <p:ph type="title"/>
          </p:nvPr>
        </p:nvSpPr>
        <p:spPr/>
        <p:txBody>
          <a:bodyPr/>
          <a:lstStyle/>
          <a:p>
            <a:pPr lvl="0"/>
            <a:r>
              <a:rPr lang="en-GB" smtClean="0"/>
              <a:t>Flanders, the ideal place to start</a:t>
            </a:r>
            <a:endParaRPr lang="en-GB" dirty="0"/>
          </a:p>
        </p:txBody>
      </p:sp>
      <p:sp>
        <p:nvSpPr>
          <p:cNvPr id="216" name="Shape 216"/>
          <p:cNvSpPr txBox="1">
            <a:spLocks noGrp="1"/>
          </p:cNvSpPr>
          <p:nvPr>
            <p:ph type="body" idx="1"/>
          </p:nvPr>
        </p:nvSpPr>
        <p:spPr/>
        <p:txBody>
          <a:bodyPr/>
          <a:lstStyle/>
          <a:p>
            <a:pPr lvl="0"/>
            <a:r>
              <a:rPr lang="en-GB" smtClean="0"/>
              <a:t>Concentration of SME’s, innovation hubs and public institutions working on traffic solutions</a:t>
            </a:r>
          </a:p>
          <a:p>
            <a:pPr lvl="0"/>
            <a:r>
              <a:rPr lang="en-GB" smtClean="0"/>
              <a:t>Enormous traffic jams jeopardizing the economy and an anachronistic traffic safety problem</a:t>
            </a:r>
          </a:p>
          <a:p>
            <a:pPr lvl="0"/>
            <a:r>
              <a:rPr lang="en-GB" smtClean="0"/>
              <a:t>Driver’s mentality problem is huge! We have a very bad reputation in Europe as reckless drivers!</a:t>
            </a:r>
          </a:p>
          <a:p>
            <a:pPr lvl="0"/>
            <a:r>
              <a:rPr lang="en-GB" smtClean="0"/>
              <a:t>Bad infrastructure mix of living &amp; transport</a:t>
            </a:r>
          </a:p>
          <a:p>
            <a:pPr lvl="0"/>
            <a:r>
              <a:rPr lang="en-GB" smtClean="0"/>
              <a:t>From ‘worst student in the class’ to top-5 in 5 years? </a:t>
            </a:r>
          </a:p>
          <a:p>
            <a:pPr lvl="0"/>
            <a:endParaRPr lang="en-GB" dirty="0"/>
          </a:p>
        </p:txBody>
      </p:sp>
    </p:spTree>
    <p:extLst>
      <p:ext uri="{BB962C8B-B14F-4D97-AF65-F5344CB8AC3E}">
        <p14:creationId xmlns:p14="http://schemas.microsoft.com/office/powerpoint/2010/main" val="205768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047750"/>
            <a:ext cx="6858000" cy="1200329"/>
          </a:xfrm>
          <a:prstGeom prst="rect">
            <a:avLst/>
          </a:prstGeom>
          <a:noFill/>
        </p:spPr>
        <p:txBody>
          <a:bodyPr wrap="square" rtlCol="0">
            <a:spAutoFit/>
          </a:bodyPr>
          <a:lstStyle/>
          <a:p>
            <a:pPr algn="ctr"/>
            <a:r>
              <a:rPr lang="en-US" sz="2400" i="1" dirty="0" smtClean="0">
                <a:solidFill>
                  <a:schemeClr val="accent1"/>
                </a:solidFill>
              </a:rPr>
              <a:t>“The </a:t>
            </a:r>
            <a:r>
              <a:rPr lang="en-US" sz="2400" i="1" dirty="0">
                <a:solidFill>
                  <a:schemeClr val="accent1"/>
                </a:solidFill>
              </a:rPr>
              <a:t>difference between what we do and what we are capable of doing would suffice to solve most of the world's </a:t>
            </a:r>
            <a:r>
              <a:rPr lang="en-US" sz="2400" i="1" dirty="0" smtClean="0">
                <a:solidFill>
                  <a:schemeClr val="accent1"/>
                </a:solidFill>
              </a:rPr>
              <a:t>problems”</a:t>
            </a:r>
          </a:p>
        </p:txBody>
      </p:sp>
      <p:sp>
        <p:nvSpPr>
          <p:cNvPr id="3" name="Rectangle 2"/>
          <p:cNvSpPr/>
          <p:nvPr/>
        </p:nvSpPr>
        <p:spPr>
          <a:xfrm>
            <a:off x="6096000" y="4571644"/>
            <a:ext cx="2762295" cy="307777"/>
          </a:xfrm>
          <a:prstGeom prst="rect">
            <a:avLst/>
          </a:prstGeom>
        </p:spPr>
        <p:txBody>
          <a:bodyPr wrap="none">
            <a:spAutoFit/>
          </a:bodyPr>
          <a:lstStyle/>
          <a:p>
            <a:r>
              <a:rPr lang="nl-BE" dirty="0">
                <a:hlinkClick r:id="rId3"/>
              </a:rPr>
              <a:t>http://www.neweranewplan.com/</a:t>
            </a:r>
            <a:endParaRPr lang="nl-BE" dirty="0"/>
          </a:p>
        </p:txBody>
      </p:sp>
      <p:sp>
        <p:nvSpPr>
          <p:cNvPr id="4" name="TextBox 3"/>
          <p:cNvSpPr txBox="1"/>
          <p:nvPr/>
        </p:nvSpPr>
        <p:spPr>
          <a:xfrm>
            <a:off x="3124200" y="2571750"/>
            <a:ext cx="2362200" cy="369332"/>
          </a:xfrm>
          <a:prstGeom prst="rect">
            <a:avLst/>
          </a:prstGeom>
          <a:noFill/>
        </p:spPr>
        <p:txBody>
          <a:bodyPr wrap="square" rtlCol="0">
            <a:spAutoFit/>
          </a:bodyPr>
          <a:lstStyle/>
          <a:p>
            <a:r>
              <a:rPr lang="en-US" sz="1800" dirty="0" smtClean="0"/>
              <a:t>Mahatma Gandhi</a:t>
            </a:r>
            <a:endParaRPr lang="nl-BE" sz="1800" dirty="0"/>
          </a:p>
        </p:txBody>
      </p:sp>
    </p:spTree>
    <p:extLst>
      <p:ext uri="{BB962C8B-B14F-4D97-AF65-F5344CB8AC3E}">
        <p14:creationId xmlns:p14="http://schemas.microsoft.com/office/powerpoint/2010/main" val="409182199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Questions?</a:t>
            </a:r>
            <a:endParaRPr lang="en-GB" dirty="0"/>
          </a:p>
        </p:txBody>
      </p:sp>
      <p:sp>
        <p:nvSpPr>
          <p:cNvPr id="3" name="Text Placeholder 2"/>
          <p:cNvSpPr>
            <a:spLocks noGrp="1"/>
          </p:cNvSpPr>
          <p:nvPr>
            <p:ph type="body" idx="1"/>
          </p:nvPr>
        </p:nvSpPr>
        <p:spPr/>
        <p:txBody>
          <a:bodyPr/>
          <a:lstStyle/>
          <a:p>
            <a:r>
              <a:rPr lang="en-GB" dirty="0" smtClean="0"/>
              <a:t>Any suggestions are welcome!</a:t>
            </a:r>
          </a:p>
          <a:p>
            <a:r>
              <a:rPr lang="en-GB" dirty="0" smtClean="0"/>
              <a:t>For more background &amp; links, see:</a:t>
            </a:r>
          </a:p>
          <a:p>
            <a:r>
              <a:rPr lang="en-GB" dirty="0" smtClean="0">
                <a:hlinkClick r:id="rId2"/>
              </a:rPr>
              <a:t>http://www.rdrive.eu</a:t>
            </a:r>
            <a:endParaRPr lang="en-GB" dirty="0" smtClean="0">
              <a:hlinkClick r:id="rId3"/>
            </a:endParaRPr>
          </a:p>
          <a:p>
            <a:r>
              <a:rPr lang="en-GB" dirty="0" smtClean="0"/>
              <a:t>Joining me?</a:t>
            </a:r>
            <a:endParaRPr lang="en-GB" dirty="0" smtClean="0">
              <a:hlinkClick r:id="rId3"/>
            </a:endParaRPr>
          </a:p>
          <a:p>
            <a:r>
              <a:rPr lang="en-GB" dirty="0" smtClean="0">
                <a:hlinkClick r:id="rId3"/>
              </a:rPr>
              <a:t>info@rdrive.eu</a:t>
            </a:r>
            <a:endParaRPr lang="en-GB" dirty="0" smtClean="0"/>
          </a:p>
          <a:p>
            <a:endParaRPr lang="en-GB" dirty="0"/>
          </a:p>
        </p:txBody>
      </p:sp>
    </p:spTree>
    <p:extLst>
      <p:ext uri="{BB962C8B-B14F-4D97-AF65-F5344CB8AC3E}">
        <p14:creationId xmlns:p14="http://schemas.microsoft.com/office/powerpoint/2010/main" val="38200647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Addendum</a:t>
            </a:r>
            <a:endParaRPr lang="nl-BE" dirty="0"/>
          </a:p>
        </p:txBody>
      </p:sp>
      <p:sp>
        <p:nvSpPr>
          <p:cNvPr id="3" name="Text Placeholder 2"/>
          <p:cNvSpPr>
            <a:spLocks noGrp="1"/>
          </p:cNvSpPr>
          <p:nvPr>
            <p:ph type="body" idx="1"/>
          </p:nvPr>
        </p:nvSpPr>
        <p:spPr/>
        <p:txBody>
          <a:bodyPr/>
          <a:lstStyle/>
          <a:p>
            <a:r>
              <a:rPr lang="en-US" dirty="0" smtClean="0"/>
              <a:t>List of some after market solutions</a:t>
            </a:r>
            <a:endParaRPr lang="en-US" dirty="0"/>
          </a:p>
        </p:txBody>
      </p:sp>
    </p:spTree>
    <p:extLst>
      <p:ext uri="{BB962C8B-B14F-4D97-AF65-F5344CB8AC3E}">
        <p14:creationId xmlns:p14="http://schemas.microsoft.com/office/powerpoint/2010/main" val="142819379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09550"/>
            <a:ext cx="8520600" cy="1295400"/>
          </a:xfrm>
        </p:spPr>
        <p:txBody>
          <a:bodyPr/>
          <a:lstStyle/>
          <a:p>
            <a:r>
              <a:rPr lang="nl-BE" noProof="0" dirty="0" smtClean="0"/>
              <a:t>ULU (NL): </a:t>
            </a:r>
            <a:br>
              <a:rPr lang="nl-BE" noProof="0" dirty="0" smtClean="0"/>
            </a:br>
            <a:r>
              <a:rPr lang="nl-BE" noProof="0" dirty="0" smtClean="0"/>
              <a:t>hardware &amp; </a:t>
            </a:r>
            <a:r>
              <a:rPr lang="nl-BE" noProof="0" dirty="0" err="1" smtClean="0"/>
              <a:t>cloud</a:t>
            </a:r>
            <a:r>
              <a:rPr lang="nl-BE" noProof="0" dirty="0" smtClean="0"/>
              <a:t> platform</a:t>
            </a:r>
            <a:br>
              <a:rPr lang="nl-BE" noProof="0" dirty="0" smtClean="0"/>
            </a:br>
            <a:endParaRPr lang="nl-BE" noProof="0" dirty="0"/>
          </a:p>
        </p:txBody>
      </p:sp>
      <p:pic>
        <p:nvPicPr>
          <p:cNvPr id="2054"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00200" y="1712171"/>
            <a:ext cx="5212656" cy="180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81650" y="133350"/>
            <a:ext cx="2495550" cy="109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193454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09550"/>
            <a:ext cx="8520600" cy="1143000"/>
          </a:xfrm>
        </p:spPr>
        <p:txBody>
          <a:bodyPr/>
          <a:lstStyle/>
          <a:p>
            <a:r>
              <a:rPr lang="nl-BE" b="0" dirty="0" smtClean="0"/>
              <a:t>“The </a:t>
            </a:r>
            <a:r>
              <a:rPr lang="nl-BE" b="0" dirty="0" err="1" smtClean="0"/>
              <a:t>automotive</a:t>
            </a:r>
            <a:r>
              <a:rPr lang="nl-BE" b="0" dirty="0" smtClean="0"/>
              <a:t> </a:t>
            </a:r>
            <a:r>
              <a:rPr lang="nl-BE" b="0" dirty="0" err="1" smtClean="0"/>
              <a:t>cloud</a:t>
            </a:r>
            <a:r>
              <a:rPr lang="nl-BE" b="0" dirty="0" smtClean="0"/>
              <a:t> is </a:t>
            </a:r>
            <a:r>
              <a:rPr lang="nl-BE" b="0" dirty="0" err="1" smtClean="0"/>
              <a:t>finally</a:t>
            </a:r>
            <a:r>
              <a:rPr lang="nl-BE" b="0" dirty="0" smtClean="0"/>
              <a:t> </a:t>
            </a:r>
            <a:r>
              <a:rPr lang="nl-BE" b="0" dirty="0" err="1" smtClean="0"/>
              <a:t>here</a:t>
            </a:r>
            <a:r>
              <a:rPr lang="nl-BE" b="0" dirty="0" smtClean="0"/>
              <a:t>”</a:t>
            </a:r>
            <a:br>
              <a:rPr lang="nl-BE" b="0" dirty="0" smtClean="0"/>
            </a:br>
            <a:r>
              <a:rPr lang="nl-BE" sz="1800" dirty="0" smtClean="0"/>
              <a:t>driveulu.com  &amp; driveulu.github.io/</a:t>
            </a:r>
            <a:r>
              <a:rPr lang="nl-BE" sz="1800" dirty="0" err="1" smtClean="0"/>
              <a:t>api</a:t>
            </a:r>
            <a:endParaRPr lang="nl-BE" sz="1800" noProof="0" dirty="0"/>
          </a:p>
        </p:txBody>
      </p:sp>
      <p:pic>
        <p:nvPicPr>
          <p:cNvPr id="1126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4400" y="1352550"/>
            <a:ext cx="7104303" cy="3583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77000" y="133350"/>
            <a:ext cx="2495550" cy="109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948833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Xee</a:t>
            </a:r>
            <a:r>
              <a:rPr lang="nl-BE" dirty="0" smtClean="0"/>
              <a:t> (FR)</a:t>
            </a:r>
            <a:endParaRPr lang="nl-BE" dirty="0"/>
          </a:p>
        </p:txBody>
      </p:sp>
      <p:pic>
        <p:nvPicPr>
          <p:cNvPr id="512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819150"/>
            <a:ext cx="2466975"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819150"/>
            <a:ext cx="3124200"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19800" y="819150"/>
            <a:ext cx="3018293"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124672" y="3574581"/>
            <a:ext cx="4733328" cy="1435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251264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Xee</a:t>
            </a:r>
            <a:r>
              <a:rPr lang="nl-BE" dirty="0" smtClean="0"/>
              <a:t> store &amp; </a:t>
            </a:r>
            <a:r>
              <a:rPr lang="nl-BE" dirty="0" err="1" smtClean="0"/>
              <a:t>dev</a:t>
            </a:r>
            <a:r>
              <a:rPr lang="nl-BE" dirty="0" smtClean="0"/>
              <a:t> platform</a:t>
            </a:r>
            <a:endParaRPr lang="nl-BE" dirty="0"/>
          </a:p>
        </p:txBody>
      </p:sp>
      <p:pic>
        <p:nvPicPr>
          <p:cNvPr id="614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3461" y="3181350"/>
            <a:ext cx="2865464"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36545" y="4552950"/>
            <a:ext cx="4235455" cy="307777"/>
          </a:xfrm>
          <a:prstGeom prst="rect">
            <a:avLst/>
          </a:prstGeom>
        </p:spPr>
        <p:txBody>
          <a:bodyPr wrap="none">
            <a:spAutoFit/>
          </a:bodyPr>
          <a:lstStyle/>
          <a:p>
            <a:r>
              <a:rPr lang="fr-FR" i="1" dirty="0"/>
              <a:t>Pas d'abonnement, carte SIM européenne intégrée</a:t>
            </a:r>
            <a:endParaRPr lang="nl-BE" i="1" dirty="0"/>
          </a:p>
        </p:txBody>
      </p:sp>
      <p:pic>
        <p:nvPicPr>
          <p:cNvPr id="6149"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3461" y="983945"/>
            <a:ext cx="4806950" cy="1484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57800" y="785951"/>
            <a:ext cx="3476625"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78715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a:spLocks noGrp="1"/>
          </p:cNvSpPr>
          <p:nvPr>
            <p:ph type="title"/>
          </p:nvPr>
        </p:nvSpPr>
        <p:spPr/>
        <p:txBody>
          <a:bodyPr/>
          <a:lstStyle/>
          <a:p>
            <a:pPr lvl="0"/>
            <a:r>
              <a:rPr lang="en-GB" dirty="0" smtClean="0"/>
              <a:t>Driving todays ‘safe’ cars properly is a challenge…</a:t>
            </a:r>
            <a:endParaRPr lang="en-GB" dirty="0"/>
          </a:p>
        </p:txBody>
      </p:sp>
      <p:sp>
        <p:nvSpPr>
          <p:cNvPr id="86" name="Shape 86"/>
          <p:cNvSpPr txBox="1">
            <a:spLocks noGrp="1"/>
          </p:cNvSpPr>
          <p:nvPr>
            <p:ph type="body" idx="1"/>
          </p:nvPr>
        </p:nvSpPr>
        <p:spPr>
          <a:xfrm>
            <a:off x="5867400" y="1123950"/>
            <a:ext cx="3276600" cy="3755650"/>
          </a:xfrm>
        </p:spPr>
        <p:txBody>
          <a:bodyPr/>
          <a:lstStyle/>
          <a:p>
            <a:pPr lvl="0"/>
            <a:r>
              <a:rPr lang="en-GB" dirty="0" smtClean="0"/>
              <a:t>After the crash, Tesla rapidly announced that, analysing the car’s data (stored in the cloud), the car was doing 155km/h where 80km/h is allowed…</a:t>
            </a:r>
          </a:p>
          <a:p>
            <a:pPr lvl="0"/>
            <a:r>
              <a:rPr lang="en-GB" dirty="0" smtClean="0"/>
              <a:t>Why did this car of €80 000 did not prevent its owner from killing himself?</a:t>
            </a:r>
          </a:p>
          <a:p>
            <a:pPr lvl="0"/>
            <a:endParaRPr lang="en-GB" dirty="0" smtClean="0"/>
          </a:p>
          <a:p>
            <a:pPr lvl="0"/>
            <a:endParaRPr lang="en-GB" dirty="0"/>
          </a:p>
        </p:txBody>
      </p:sp>
      <p:pic>
        <p:nvPicPr>
          <p:cNvPr id="87" name="Shape 87"/>
          <p:cNvPicPr preferRelativeResize="0"/>
          <p:nvPr/>
        </p:nvPicPr>
        <p:blipFill>
          <a:blip r:embed="rId3">
            <a:alphaModFix/>
          </a:blip>
          <a:stretch>
            <a:fillRect/>
          </a:stretch>
        </p:blipFill>
        <p:spPr>
          <a:xfrm>
            <a:off x="444425" y="1254500"/>
            <a:ext cx="5238651" cy="3428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Vinli</a:t>
            </a:r>
            <a:r>
              <a:rPr lang="nl-BE" dirty="0" smtClean="0"/>
              <a:t> platform (OBD &amp; 4G &amp; </a:t>
            </a:r>
            <a:r>
              <a:rPr lang="nl-BE" dirty="0" err="1" smtClean="0"/>
              <a:t>dev</a:t>
            </a:r>
            <a:r>
              <a:rPr lang="nl-BE" dirty="0" smtClean="0"/>
              <a:t> platform, US)</a:t>
            </a:r>
            <a:endParaRPr lang="nl-B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62200" y="895350"/>
            <a:ext cx="4884224" cy="280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86300" y="3923635"/>
            <a:ext cx="3933825"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1" y="3923635"/>
            <a:ext cx="3238500" cy="760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134660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Automatic (US)</a:t>
            </a:r>
            <a:endParaRPr lang="nl-BE" dirty="0"/>
          </a:p>
        </p:txBody>
      </p:sp>
      <p:pic>
        <p:nvPicPr>
          <p:cNvPr id="717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0"/>
            <a:ext cx="2393374" cy="476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38091" y="0"/>
            <a:ext cx="3540563"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726673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HUM (US)</a:t>
            </a:r>
            <a:endParaRPr lang="nl-BE" dirty="0"/>
          </a:p>
        </p:txBody>
      </p:sp>
      <p:pic>
        <p:nvPicPr>
          <p:cNvPr id="819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1200150"/>
            <a:ext cx="7872587"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840872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ConnectMy.car</a:t>
            </a:r>
            <a:r>
              <a:rPr lang="nl-BE" dirty="0" smtClean="0"/>
              <a:t> (BE): a </a:t>
            </a:r>
            <a:r>
              <a:rPr lang="nl-BE" dirty="0" err="1" smtClean="0"/>
              <a:t>false</a:t>
            </a:r>
            <a:r>
              <a:rPr lang="nl-BE" dirty="0" smtClean="0"/>
              <a:t> start?</a:t>
            </a:r>
            <a:endParaRPr lang="nl-BE" dirty="0"/>
          </a:p>
        </p:txBody>
      </p:sp>
      <p:sp>
        <p:nvSpPr>
          <p:cNvPr id="5" name="Text Placeholder 4"/>
          <p:cNvSpPr>
            <a:spLocks noGrp="1"/>
          </p:cNvSpPr>
          <p:nvPr>
            <p:ph type="body" idx="1"/>
          </p:nvPr>
        </p:nvSpPr>
        <p:spPr>
          <a:xfrm>
            <a:off x="311700" y="1047750"/>
            <a:ext cx="4717500" cy="3505200"/>
          </a:xfrm>
        </p:spPr>
        <p:txBody>
          <a:bodyPr/>
          <a:lstStyle/>
          <a:p>
            <a:pPr marL="285750" indent="-285750">
              <a:buFont typeface="Arial" panose="020B0604020202020204" pitchFamily="34" charset="0"/>
              <a:buChar char="•"/>
            </a:pPr>
            <a:r>
              <a:rPr lang="nl-BE" dirty="0" err="1" smtClean="0"/>
              <a:t>Not</a:t>
            </a:r>
            <a:r>
              <a:rPr lang="nl-BE" dirty="0" smtClean="0"/>
              <a:t> </a:t>
            </a:r>
            <a:r>
              <a:rPr lang="nl-BE" dirty="0" err="1" smtClean="0"/>
              <a:t>so</a:t>
            </a:r>
            <a:r>
              <a:rPr lang="nl-BE" dirty="0" smtClean="0"/>
              <a:t> open as </a:t>
            </a:r>
            <a:r>
              <a:rPr lang="nl-BE" dirty="0" err="1" smtClean="0"/>
              <a:t>they</a:t>
            </a:r>
            <a:r>
              <a:rPr lang="nl-BE" dirty="0" smtClean="0"/>
              <a:t> claim?</a:t>
            </a:r>
          </a:p>
          <a:p>
            <a:pPr marL="285750" indent="-285750">
              <a:buFont typeface="Arial" panose="020B0604020202020204" pitchFamily="34" charset="0"/>
              <a:buChar char="•"/>
            </a:pPr>
            <a:r>
              <a:rPr lang="nl-BE" dirty="0" err="1" smtClean="0"/>
              <a:t>Vendor</a:t>
            </a:r>
            <a:r>
              <a:rPr lang="nl-BE" dirty="0" smtClean="0"/>
              <a:t> </a:t>
            </a:r>
            <a:r>
              <a:rPr lang="nl-BE" dirty="0" err="1" smtClean="0"/>
              <a:t>lock</a:t>
            </a:r>
            <a:r>
              <a:rPr lang="nl-BE" dirty="0" smtClean="0"/>
              <a:t>-in</a:t>
            </a:r>
          </a:p>
          <a:p>
            <a:pPr marL="285750" indent="-285750">
              <a:buFont typeface="Arial" panose="020B0604020202020204" pitchFamily="34" charset="0"/>
              <a:buChar char="•"/>
            </a:pPr>
            <a:r>
              <a:rPr lang="nl-BE" dirty="0" smtClean="0"/>
              <a:t>No attention </a:t>
            </a:r>
            <a:r>
              <a:rPr lang="nl-BE" dirty="0" err="1" smtClean="0"/>
              <a:t>for</a:t>
            </a:r>
            <a:r>
              <a:rPr lang="nl-BE" dirty="0" smtClean="0"/>
              <a:t> </a:t>
            </a:r>
            <a:r>
              <a:rPr lang="nl-BE" dirty="0" err="1" smtClean="0"/>
              <a:t>road</a:t>
            </a:r>
            <a:r>
              <a:rPr lang="nl-BE" dirty="0" smtClean="0"/>
              <a:t> security!</a:t>
            </a:r>
          </a:p>
          <a:p>
            <a:pPr marL="285750" indent="-285750">
              <a:buFont typeface="Arial" panose="020B0604020202020204" pitchFamily="34" charset="0"/>
              <a:buChar char="•"/>
            </a:pPr>
            <a:r>
              <a:rPr lang="nl-BE" dirty="0" smtClean="0"/>
              <a:t>€ </a:t>
            </a:r>
            <a:r>
              <a:rPr lang="nl-BE" dirty="0"/>
              <a:t>20/maand</a:t>
            </a:r>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76800" y="1664807"/>
            <a:ext cx="3429000" cy="3078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76800" y="817082"/>
            <a:ext cx="2381250"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204352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Bosch Retrofit </a:t>
            </a:r>
            <a:r>
              <a:rPr lang="nl-BE" dirty="0" err="1" smtClean="0"/>
              <a:t>eCall</a:t>
            </a:r>
            <a:endParaRPr lang="nl-BE"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895350"/>
            <a:ext cx="7078663" cy="381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644258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33350"/>
            <a:ext cx="8756100" cy="707400"/>
          </a:xfrm>
        </p:spPr>
        <p:txBody>
          <a:bodyPr/>
          <a:lstStyle/>
          <a:p>
            <a:r>
              <a:rPr lang="nl-BE" dirty="0"/>
              <a:t>Garmin </a:t>
            </a:r>
            <a:r>
              <a:rPr lang="nl-BE" dirty="0" err="1"/>
              <a:t>DriveAssist</a:t>
            </a:r>
            <a:endParaRPr lang="nl-BE" dirty="0"/>
          </a:p>
        </p:txBody>
      </p:sp>
      <p:sp>
        <p:nvSpPr>
          <p:cNvPr id="3" name="Text Placeholder 2"/>
          <p:cNvSpPr>
            <a:spLocks noGrp="1"/>
          </p:cNvSpPr>
          <p:nvPr>
            <p:ph type="body" idx="1"/>
          </p:nvPr>
        </p:nvSpPr>
        <p:spPr/>
        <p:txBody>
          <a:bodyPr/>
          <a:lstStyle/>
          <a:p>
            <a:endParaRPr lang="nl-BE" b="1" noProof="0" dirty="0"/>
          </a:p>
        </p:txBody>
      </p:sp>
      <p:pic>
        <p:nvPicPr>
          <p:cNvPr id="1031"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19600" y="819150"/>
            <a:ext cx="3505200" cy="207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1000" y="1809750"/>
            <a:ext cx="3048000" cy="2091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35888" y="2952750"/>
            <a:ext cx="3565112" cy="2039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101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noProof="0" dirty="0" smtClean="0"/>
              <a:t>100% focus on </a:t>
            </a:r>
            <a:r>
              <a:rPr lang="nl-BE" noProof="0" dirty="0" err="1" smtClean="0"/>
              <a:t>road</a:t>
            </a:r>
            <a:r>
              <a:rPr lang="nl-BE" noProof="0" dirty="0" smtClean="0"/>
              <a:t> security </a:t>
            </a:r>
            <a:r>
              <a:rPr lang="nl-BE" noProof="0" dirty="0" err="1" smtClean="0"/>
              <a:t>not</a:t>
            </a:r>
            <a:r>
              <a:rPr lang="nl-BE" noProof="0" dirty="0" smtClean="0"/>
              <a:t> </a:t>
            </a:r>
            <a:r>
              <a:rPr lang="nl-BE" noProof="0" dirty="0" err="1" smtClean="0"/>
              <a:t>there</a:t>
            </a:r>
            <a:r>
              <a:rPr lang="nl-BE" noProof="0" dirty="0" smtClean="0"/>
              <a:t> </a:t>
            </a:r>
            <a:r>
              <a:rPr lang="nl-BE" noProof="0" dirty="0" err="1" smtClean="0"/>
              <a:t>yet</a:t>
            </a:r>
            <a:endParaRPr lang="nl-BE" noProof="0" dirty="0"/>
          </a:p>
        </p:txBody>
      </p:sp>
      <p:pic>
        <p:nvPicPr>
          <p:cNvPr id="5"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29200" y="1733550"/>
            <a:ext cx="3676226" cy="2212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3400" y="1733551"/>
            <a:ext cx="3962400" cy="2225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779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Mobileye</a:t>
            </a:r>
            <a:r>
              <a:rPr lang="nl-BE" dirty="0" smtClean="0"/>
              <a:t> Series 6 (Munich Re </a:t>
            </a:r>
            <a:r>
              <a:rPr lang="nl-BE" dirty="0" err="1" smtClean="0"/>
              <a:t>collaboration</a:t>
            </a:r>
            <a:r>
              <a:rPr lang="nl-BE" dirty="0" smtClean="0"/>
              <a:t>)</a:t>
            </a:r>
            <a:endParaRPr lang="nl-BE"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19707" y="1200150"/>
            <a:ext cx="2838450" cy="32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577344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b="1" dirty="0" err="1" smtClean="0"/>
              <a:t>After</a:t>
            </a:r>
            <a:r>
              <a:rPr lang="nl-BE" b="1" dirty="0" smtClean="0"/>
              <a:t> market HUD – </a:t>
            </a:r>
            <a:r>
              <a:rPr lang="nl-BE" b="1" dirty="0" err="1" smtClean="0"/>
              <a:t>HUDWAY</a:t>
            </a:r>
            <a:r>
              <a:rPr lang="nl-BE" dirty="0" err="1" smtClean="0"/>
              <a:t>Drive</a:t>
            </a:r>
            <a:r>
              <a:rPr lang="nl-BE" dirty="0" smtClean="0"/>
              <a:t> ($500)</a:t>
            </a:r>
            <a:endParaRPr lang="nl-BE" dirty="0"/>
          </a:p>
        </p:txBody>
      </p:sp>
      <p:pic>
        <p:nvPicPr>
          <p:cNvPr id="409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53000" y="1962149"/>
            <a:ext cx="2518400" cy="2121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66800" y="4113213"/>
            <a:ext cx="7176362" cy="83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4800" y="1047750"/>
            <a:ext cx="4078088" cy="306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72000" y="1047750"/>
            <a:ext cx="3538537" cy="5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60498" y="1590700"/>
            <a:ext cx="4210050" cy="266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967791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b="0" dirty="0" smtClean="0"/>
              <a:t>Bosch </a:t>
            </a:r>
            <a:r>
              <a:rPr lang="nl-BE" b="0" dirty="0" err="1" smtClean="0"/>
              <a:t>myDriveAssist</a:t>
            </a:r>
            <a:r>
              <a:rPr lang="nl-BE" b="0" dirty="0" smtClean="0"/>
              <a:t> app</a:t>
            </a:r>
            <a:endParaRPr lang="nl-BE" dirty="0"/>
          </a:p>
        </p:txBody>
      </p:sp>
      <p:sp>
        <p:nvSpPr>
          <p:cNvPr id="3" name="Text Placeholder 2"/>
          <p:cNvSpPr>
            <a:spLocks noGrp="1"/>
          </p:cNvSpPr>
          <p:nvPr>
            <p:ph type="body" idx="1"/>
          </p:nvPr>
        </p:nvSpPr>
        <p:spPr>
          <a:xfrm>
            <a:off x="7239000" y="1047750"/>
            <a:ext cx="1593300" cy="3505200"/>
          </a:xfrm>
        </p:spPr>
        <p:txBody>
          <a:bodyPr/>
          <a:lstStyle/>
          <a:p>
            <a:r>
              <a:rPr lang="nl-BE" sz="1200" dirty="0" err="1" smtClean="0"/>
              <a:t>Send</a:t>
            </a:r>
            <a:r>
              <a:rPr lang="nl-BE" sz="1200" dirty="0" smtClean="0"/>
              <a:t> </a:t>
            </a:r>
            <a:r>
              <a:rPr lang="nl-BE" sz="1200" dirty="0" err="1" smtClean="0"/>
              <a:t>detected</a:t>
            </a:r>
            <a:r>
              <a:rPr lang="nl-BE" sz="1200" dirty="0" smtClean="0"/>
              <a:t> speed </a:t>
            </a:r>
            <a:r>
              <a:rPr lang="nl-BE" sz="1200" dirty="0" err="1" smtClean="0"/>
              <a:t>limits</a:t>
            </a:r>
            <a:r>
              <a:rPr lang="nl-BE" sz="1200" dirty="0" smtClean="0"/>
              <a:t> </a:t>
            </a:r>
            <a:r>
              <a:rPr lang="nl-BE" sz="1200" dirty="0" err="1" smtClean="0"/>
              <a:t>automatically</a:t>
            </a:r>
            <a:r>
              <a:rPr lang="nl-BE" sz="1200" dirty="0" smtClean="0"/>
              <a:t> on a </a:t>
            </a:r>
            <a:r>
              <a:rPr lang="nl-BE" sz="1200" dirty="0" err="1" smtClean="0"/>
              <a:t>daily</a:t>
            </a:r>
            <a:r>
              <a:rPr lang="nl-BE" sz="1200" dirty="0" smtClean="0"/>
              <a:t> basis </a:t>
            </a:r>
            <a:r>
              <a:rPr lang="nl-BE" sz="1200" dirty="0" err="1" smtClean="0"/>
              <a:t>to</a:t>
            </a:r>
            <a:r>
              <a:rPr lang="nl-BE" sz="1200" dirty="0" smtClean="0"/>
              <a:t> </a:t>
            </a:r>
            <a:r>
              <a:rPr lang="nl-BE" sz="1200" dirty="0" err="1" smtClean="0"/>
              <a:t>the</a:t>
            </a:r>
            <a:r>
              <a:rPr lang="nl-BE" sz="1200" dirty="0" smtClean="0"/>
              <a:t> </a:t>
            </a:r>
            <a:r>
              <a:rPr lang="nl-BE" sz="1200" dirty="0" err="1" smtClean="0"/>
              <a:t>myDriveAssist</a:t>
            </a:r>
            <a:r>
              <a:rPr lang="nl-BE" sz="1200" dirty="0" smtClean="0"/>
              <a:t>-Cloud </a:t>
            </a:r>
            <a:r>
              <a:rPr lang="nl-BE" sz="1200" dirty="0" err="1" smtClean="0"/>
              <a:t>and</a:t>
            </a:r>
            <a:r>
              <a:rPr lang="nl-BE" sz="1200" dirty="0" smtClean="0"/>
              <a:t> benefit </a:t>
            </a:r>
            <a:r>
              <a:rPr lang="nl-BE" sz="1200" dirty="0" err="1" smtClean="0"/>
              <a:t>from</a:t>
            </a:r>
            <a:r>
              <a:rPr lang="nl-BE" sz="1200" dirty="0" smtClean="0"/>
              <a:t> </a:t>
            </a:r>
            <a:r>
              <a:rPr lang="nl-BE" sz="1200" dirty="0" err="1" smtClean="0"/>
              <a:t>latest</a:t>
            </a:r>
            <a:r>
              <a:rPr lang="nl-BE" sz="1200" dirty="0" smtClean="0"/>
              <a:t> speed </a:t>
            </a:r>
            <a:r>
              <a:rPr lang="nl-BE" sz="1200" dirty="0" err="1" smtClean="0"/>
              <a:t>limits</a:t>
            </a:r>
            <a:r>
              <a:rPr lang="nl-BE" sz="1200" dirty="0" smtClean="0"/>
              <a:t> of </a:t>
            </a:r>
            <a:r>
              <a:rPr lang="nl-BE" sz="1200" dirty="0" err="1" smtClean="0"/>
              <a:t>the</a:t>
            </a:r>
            <a:r>
              <a:rPr lang="nl-BE" sz="1200" dirty="0" smtClean="0"/>
              <a:t> </a:t>
            </a:r>
            <a:r>
              <a:rPr lang="nl-BE" sz="1200" dirty="0" err="1" smtClean="0"/>
              <a:t>other</a:t>
            </a:r>
            <a:r>
              <a:rPr lang="nl-BE" sz="1200" dirty="0" smtClean="0"/>
              <a:t> drivers</a:t>
            </a:r>
            <a:endParaRPr lang="nl-BE" sz="1200" dirty="0"/>
          </a:p>
        </p:txBody>
      </p:sp>
      <p:pic>
        <p:nvPicPr>
          <p:cNvPr id="1126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1047750"/>
            <a:ext cx="6788150" cy="3240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0112635"/>
      </p:ext>
    </p:extLst>
  </p:cSld>
  <p:clrMapOvr>
    <a:masterClrMapping/>
  </p:clrMapOvr>
  <p:timing>
    <p:tnLst>
      <p:par>
        <p:cTn id="1" dur="indefinite" restart="never" nodeType="tmRoot"/>
      </p:par>
    </p:tnLst>
  </p:timing>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12705</TotalTime>
  <Words>4510</Words>
  <Application>Microsoft Office PowerPoint</Application>
  <PresentationFormat>On-screen Show (16:9)</PresentationFormat>
  <Paragraphs>493</Paragraphs>
  <Slides>108</Slides>
  <Notes>71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108</vt:i4>
      </vt:variant>
    </vt:vector>
  </HeadingPairs>
  <TitlesOfParts>
    <vt:vector size="113" baseType="lpstr">
      <vt:lpstr>Arial</vt:lpstr>
      <vt:lpstr>PT Sans Narrow</vt:lpstr>
      <vt:lpstr>Wingdings</vt:lpstr>
      <vt:lpstr>Open Sans</vt:lpstr>
      <vt:lpstr>tropic</vt:lpstr>
      <vt:lpstr>Smart driving for all</vt:lpstr>
      <vt:lpstr>Part I: the road traffic safety context in 2017</vt:lpstr>
      <vt:lpstr>Some human driver flaws</vt:lpstr>
      <vt:lpstr>Do car builders take into account these flaws?</vt:lpstr>
      <vt:lpstr>Design influences driver behaviour...</vt:lpstr>
      <vt:lpstr>Permanent speed temptation is the major issue</vt:lpstr>
      <vt:lpstr>The speeding problem is as big as ever. Today’s intelligent cars cannot handle unwise drivers </vt:lpstr>
      <vt:lpstr>Design for safety?</vt:lpstr>
      <vt:lpstr>Driving todays ‘safe’ cars properly is a challenge…</vt:lpstr>
      <vt:lpstr>“The Flemish communities are sounding the alarm bell over the increasing and aggressive rat-run traffic“  - 21 octobre 2017 </vt:lpstr>
      <vt:lpstr>The issue with the ‘white vans’ </vt:lpstr>
      <vt:lpstr>Traffic safety &amp; life quality in a nutshell</vt:lpstr>
      <vt:lpstr>What are the main tools for traffic safety? 3E</vt:lpstr>
      <vt:lpstr>Traditional infrastructural measures</vt:lpstr>
      <vt:lpstr>Can be a (fatal) safety hazard, also for cyclists!</vt:lpstr>
      <vt:lpstr>Exemplary drivers are also paying for these infrastructural obstacles…</vt:lpstr>
      <vt:lpstr>Hard road cuts are not possible everywhere</vt:lpstr>
      <vt:lpstr>‘Smart’ hard measures</vt:lpstr>
      <vt:lpstr>‘Soft’ measures: nudging in the public domain</vt:lpstr>
      <vt:lpstr>EU initiatives on the vehicle front</vt:lpstr>
      <vt:lpstr>Automotive industry &amp; large ICT players</vt:lpstr>
      <vt:lpstr>Are we doing enough?</vt:lpstr>
      <vt:lpstr>Widening gap between the actual and desired progress towards the EU 2020 target</vt:lpstr>
      <vt:lpstr>PowerPoint Presentation</vt:lpstr>
      <vt:lpstr>The need for effective and rapid action</vt:lpstr>
      <vt:lpstr>Part II The challenges and opportunities ahead</vt:lpstr>
      <vt:lpstr>The challenge: safe sustainable traffic</vt:lpstr>
      <vt:lpstr>Connected Traffic Cloud &amp; TM 2.0</vt:lpstr>
      <vt:lpstr>The rise of ‘excellent driving’ in company fleets</vt:lpstr>
      <vt:lpstr>… first steps for the general public</vt:lpstr>
      <vt:lpstr>Connected car hardware for everyone</vt:lpstr>
      <vt:lpstr>PHYD- Pay How You Drive: the insurer as coach</vt:lpstr>
      <vt:lpstr>NL (1) - Fairzekering</vt:lpstr>
      <vt:lpstr>NL (2) Aegon</vt:lpstr>
      <vt:lpstr>NL (3) ANWB</vt:lpstr>
      <vt:lpstr>NL (4) Nationale Nederlanden</vt:lpstr>
      <vt:lpstr>From speed culture to safety culture</vt:lpstr>
      <vt:lpstr>Those cases show exemplary driving programs based on ICT follow up work and are very cost-effective!</vt:lpstr>
      <vt:lpstr>Part III New technology for, finally,  a civilized public domain</vt:lpstr>
      <vt:lpstr>The Railroads example: safety first, no exceptions</vt:lpstr>
      <vt:lpstr>Road traffic: a new context asks for a new policy</vt:lpstr>
      <vt:lpstr>How to make ‘exemplary driving’ the new normal?</vt:lpstr>
      <vt:lpstr>Everybody his proper solution?</vt:lpstr>
      <vt:lpstr>We need a better ecosystem!</vt:lpstr>
      <vt:lpstr>Wise driving = safe driving with sustainability in mind</vt:lpstr>
      <vt:lpstr>DriveWise: the quality label for responsible driving</vt:lpstr>
      <vt:lpstr>‘DriveWise’: new technology as enabler of citizenship on our roads</vt:lpstr>
      <vt:lpstr>DriveWise Basic</vt:lpstr>
      <vt:lpstr>DriveWise Basic: connected car hardware</vt:lpstr>
      <vt:lpstr>DriveWise Basic: additional use cases</vt:lpstr>
      <vt:lpstr>Would you like to live in a region where everybody has such a system?</vt:lpstr>
      <vt:lpstr>DriveWise Advanced – ‘Copilot’</vt:lpstr>
      <vt:lpstr>~ After market ADAS inc. Day 1 C-ITS services</vt:lpstr>
      <vt:lpstr>Breakthrough of AI &amp; arrival AI assistents</vt:lpstr>
      <vt:lpstr>Digital co-driver with Artificial Intelligence</vt:lpstr>
      <vt:lpstr>NVIDIA Keynote CES 2017: AI CO-PILOT</vt:lpstr>
      <vt:lpstr>Nauto ($ 159m in july 2017, GM, Toyota, Allianz)</vt:lpstr>
      <vt:lpstr>Connected smartphone AI network </vt:lpstr>
      <vt:lpstr>Mobility brain – sustainable routing</vt:lpstr>
      <vt:lpstr>How could this work in practice? Some thoughts</vt:lpstr>
      <vt:lpstr>DriveWise: what’s in it for me?</vt:lpstr>
      <vt:lpstr>DriveWise: societal benefits</vt:lpstr>
      <vt:lpstr>-&gt; Accelerate transition towards sustainable mobility in a smart way</vt:lpstr>
      <vt:lpstr>Making a network of safe cycling roads would be tenfold easier if we would have law-respectful drivers…</vt:lpstr>
      <vt:lpstr>In-car enforcement: just another IoT option</vt:lpstr>
      <vt:lpstr>Virtualizing traffic enforcement:  no fines without warning!</vt:lpstr>
      <vt:lpstr>Public acceptance &amp; policy support</vt:lpstr>
      <vt:lpstr>Policy making can be “slow”… -&gt; Use bottom up approach as a leverage</vt:lpstr>
      <vt:lpstr>Additional leverage by central government</vt:lpstr>
      <vt:lpstr>CO2 emission on paper is now useless as tax base!</vt:lpstr>
      <vt:lpstr>PowerPoint Presentation</vt:lpstr>
      <vt:lpstr>You even can’t compare models!</vt:lpstr>
      <vt:lpstr>Additional leverage by local government</vt:lpstr>
      <vt:lpstr>In which column would you like to be?</vt:lpstr>
      <vt:lpstr>Masterplan in short</vt:lpstr>
      <vt:lpstr>Nobody can do this alone! Cooperation is needed</vt:lpstr>
      <vt:lpstr>Similar cooperative initiatives</vt:lpstr>
      <vt:lpstr>CityOS: boiler plate for a Traffic OS? </vt:lpstr>
      <vt:lpstr>December 2016: start of Flemish  e-mobility cluster</vt:lpstr>
      <vt:lpstr>Stichting? Vb. NL bedrijfswagensfiscaliteit</vt:lpstr>
      <vt:lpstr>Flemish,  Belgian or Benelux cooperation?</vt:lpstr>
      <vt:lpstr>Flanders, the ideal place to start</vt:lpstr>
      <vt:lpstr>PowerPoint Presentation</vt:lpstr>
      <vt:lpstr>Questions?</vt:lpstr>
      <vt:lpstr>Addendum</vt:lpstr>
      <vt:lpstr>ULU (NL):  hardware &amp; cloud platform </vt:lpstr>
      <vt:lpstr>“The automotive cloud is finally here” driveulu.com  &amp; driveulu.github.io/api</vt:lpstr>
      <vt:lpstr>Xee (FR)</vt:lpstr>
      <vt:lpstr>Xee store &amp; dev platform</vt:lpstr>
      <vt:lpstr>Vinli platform (OBD &amp; 4G &amp; dev platform, US)</vt:lpstr>
      <vt:lpstr>Automatic (US)</vt:lpstr>
      <vt:lpstr>HUM (US)</vt:lpstr>
      <vt:lpstr>ConnectMy.car (BE): a false start?</vt:lpstr>
      <vt:lpstr>Bosch Retrofit eCall</vt:lpstr>
      <vt:lpstr>Garmin DriveAssist</vt:lpstr>
      <vt:lpstr>100% focus on road security not there yet</vt:lpstr>
      <vt:lpstr>Mobileye Series 6 (Munich Re collaboration)</vt:lpstr>
      <vt:lpstr>After market HUD – HUDWAYDrive ($500)</vt:lpstr>
      <vt:lpstr>Bosch myDriveAssist app</vt:lpstr>
      <vt:lpstr>NVIDIA AI Copilot platform</vt:lpstr>
      <vt:lpstr>TIP: NVIDIA Keynote AT CES 2017</vt:lpstr>
      <vt:lpstr>Netradyne: Driveri  </vt:lpstr>
      <vt:lpstr>PowerPoint Presentation</vt:lpstr>
      <vt:lpstr>Toucango: detection of driver attention</vt:lpstr>
      <vt:lpstr>Iphone Safety Lens</vt:lpstr>
      <vt:lpstr>Tom Tom Optidrive (° EU Ecodriver project)</vt:lpstr>
      <vt:lpstr>Anderen</vt:lpstr>
      <vt:lpstr>Anderen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Responsible driving for all</dc:title>
  <dc:creator>De Munck Dominique</dc:creator>
  <cp:lastModifiedBy>De Munck Dominique</cp:lastModifiedBy>
  <cp:revision>217</cp:revision>
  <dcterms:modified xsi:type="dcterms:W3CDTF">2018-01-04T14:34:20Z</dcterms:modified>
</cp:coreProperties>
</file>