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0"/>
  </p:notesMasterIdLst>
  <p:sldIdLst>
    <p:sldId id="256" r:id="rId2"/>
    <p:sldId id="355" r:id="rId3"/>
    <p:sldId id="261" r:id="rId4"/>
    <p:sldId id="308" r:id="rId5"/>
    <p:sldId id="259" r:id="rId6"/>
    <p:sldId id="309" r:id="rId7"/>
    <p:sldId id="360" r:id="rId8"/>
    <p:sldId id="268" r:id="rId9"/>
    <p:sldId id="326" r:id="rId10"/>
    <p:sldId id="269" r:id="rId11"/>
    <p:sldId id="325" r:id="rId12"/>
    <p:sldId id="285" r:id="rId13"/>
    <p:sldId id="322" r:id="rId14"/>
    <p:sldId id="321" r:id="rId15"/>
    <p:sldId id="361" r:id="rId16"/>
    <p:sldId id="286" r:id="rId17"/>
    <p:sldId id="328" r:id="rId18"/>
    <p:sldId id="363" r:id="rId19"/>
    <p:sldId id="332" r:id="rId20"/>
    <p:sldId id="310" r:id="rId21"/>
    <p:sldId id="356" r:id="rId22"/>
    <p:sldId id="357" r:id="rId23"/>
    <p:sldId id="358" r:id="rId24"/>
    <p:sldId id="314" r:id="rId25"/>
    <p:sldId id="336" r:id="rId26"/>
    <p:sldId id="341" r:id="rId27"/>
    <p:sldId id="287" r:id="rId28"/>
    <p:sldId id="272" r:id="rId29"/>
    <p:sldId id="273" r:id="rId30"/>
    <p:sldId id="274" r:id="rId31"/>
    <p:sldId id="339" r:id="rId32"/>
    <p:sldId id="304" r:id="rId33"/>
    <p:sldId id="275" r:id="rId34"/>
    <p:sldId id="311" r:id="rId35"/>
    <p:sldId id="343" r:id="rId36"/>
    <p:sldId id="344" r:id="rId37"/>
    <p:sldId id="351" r:id="rId38"/>
    <p:sldId id="354" r:id="rId39"/>
    <p:sldId id="340" r:id="rId40"/>
    <p:sldId id="342" r:id="rId41"/>
    <p:sldId id="320" r:id="rId42"/>
    <p:sldId id="329" r:id="rId43"/>
    <p:sldId id="335" r:id="rId44"/>
    <p:sldId id="345" r:id="rId45"/>
    <p:sldId id="346" r:id="rId46"/>
    <p:sldId id="347" r:id="rId47"/>
    <p:sldId id="294" r:id="rId48"/>
    <p:sldId id="303" r:id="rId49"/>
    <p:sldId id="333" r:id="rId50"/>
    <p:sldId id="327" r:id="rId51"/>
    <p:sldId id="353" r:id="rId52"/>
    <p:sldId id="337" r:id="rId53"/>
    <p:sldId id="352" r:id="rId54"/>
    <p:sldId id="291" r:id="rId55"/>
    <p:sldId id="338" r:id="rId56"/>
    <p:sldId id="298" r:id="rId57"/>
    <p:sldId id="302" r:id="rId58"/>
    <p:sldId id="289" r:id="rId59"/>
  </p:sldIdLst>
  <p:sldSz cx="9144000" cy="5143500" type="screen16x9"/>
  <p:notesSz cx="6858000" cy="9144000"/>
  <p:embeddedFontLst>
    <p:embeddedFont>
      <p:font typeface="Open Sans" panose="020B0604020202020204" charset="0"/>
      <p:regular r:id="rId61"/>
      <p:bold r:id="rId62"/>
      <p:italic r:id="rId63"/>
      <p:boldItalic r:id="rId64"/>
    </p:embeddedFont>
    <p:embeddedFont>
      <p:font typeface="PT Sans Narrow" panose="020B060402020202020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67" autoAdjust="0"/>
    <p:restoredTop sz="71200" autoAdjust="0"/>
  </p:normalViewPr>
  <p:slideViewPr>
    <p:cSldViewPr>
      <p:cViewPr varScale="1">
        <p:scale>
          <a:sx n="110" d="100"/>
          <a:sy n="110" d="100"/>
        </p:scale>
        <p:origin x="-1632" y="-78"/>
      </p:cViewPr>
      <p:guideLst>
        <p:guide orient="horz" pos="1620"/>
        <p:guide pos="2880"/>
      </p:guideLst>
    </p:cSldViewPr>
  </p:slideViewPr>
  <p:outlineViewPr>
    <p:cViewPr>
      <p:scale>
        <a:sx n="33" d="100"/>
        <a:sy n="33" d="100"/>
      </p:scale>
      <p:origin x="0" y="28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236483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verenigingautovandezaak.nl/vergelijking_rittenregistratie/keurmerk_rrs"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www.raivereniging.nl/" TargetMode="External"/><Relationship Id="rId4" Type="http://schemas.openxmlformats.org/officeDocument/2006/relationships/hyperlink" Target="http://www.bvlr.n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Stijgen op de kortingsladder!</a:t>
            </a:r>
            <a:endParaRPr lang="nl-BE" dirty="0"/>
          </a:p>
        </p:txBody>
      </p:sp>
    </p:spTree>
    <p:extLst>
      <p:ext uri="{BB962C8B-B14F-4D97-AF65-F5344CB8AC3E}">
        <p14:creationId xmlns:p14="http://schemas.microsoft.com/office/powerpoint/2010/main" val="364679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http://www.meerveiligverkeer.be/</a:t>
            </a:r>
            <a:endParaRPr lang="nl-BE" dirty="0"/>
          </a:p>
        </p:txBody>
      </p:sp>
    </p:spTree>
    <p:extLst>
      <p:ext uri="{BB962C8B-B14F-4D97-AF65-F5344CB8AC3E}">
        <p14:creationId xmlns:p14="http://schemas.microsoft.com/office/powerpoint/2010/main" val="216730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https://www.coronadirect.be/nl/auto/caro/veilig-rijden</a:t>
            </a:r>
            <a:endParaRPr lang="nl-BE" dirty="0"/>
          </a:p>
        </p:txBody>
      </p:sp>
    </p:spTree>
    <p:extLst>
      <p:ext uri="{BB962C8B-B14F-4D97-AF65-F5344CB8AC3E}">
        <p14:creationId xmlns:p14="http://schemas.microsoft.com/office/powerpoint/2010/main" val="19275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Beter rijden levert een enorm verschil!</a:t>
            </a:r>
          </a:p>
          <a:p>
            <a:r>
              <a:rPr lang="nl-BE" dirty="0" smtClean="0"/>
              <a:t>Lawaai = snelheid &amp; optrekken!</a:t>
            </a:r>
            <a:endParaRPr lang="nl-BE" dirty="0"/>
          </a:p>
        </p:txBody>
      </p:sp>
    </p:spTree>
    <p:extLst>
      <p:ext uri="{BB962C8B-B14F-4D97-AF65-F5344CB8AC3E}">
        <p14:creationId xmlns:p14="http://schemas.microsoft.com/office/powerpoint/2010/main" val="302341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rtl="0">
              <a:spcBef>
                <a:spcPts val="0"/>
              </a:spcBef>
              <a:buNone/>
            </a:pPr>
            <a:r>
              <a:rPr lang="nl-BE" dirty="0" err="1" smtClean="0"/>
              <a:t>Cfr</a:t>
            </a:r>
            <a:endParaRPr lang="nl-BE" dirty="0" smtClean="0"/>
          </a:p>
          <a:p>
            <a:pPr lvl="0" rtl="0">
              <a:spcBef>
                <a:spcPts val="0"/>
              </a:spcBef>
              <a:buNone/>
            </a:pPr>
            <a:r>
              <a:rPr lang="nl-BE" dirty="0" smtClean="0"/>
              <a:t>http://etsc.eu/projects/praise/</a:t>
            </a:r>
          </a:p>
          <a:p>
            <a:pPr lvl="0" rtl="0">
              <a:spcBef>
                <a:spcPts val="0"/>
              </a:spcBef>
              <a:buNone/>
            </a:pPr>
            <a:r>
              <a:rPr lang="nl-BE" dirty="0" smtClean="0"/>
              <a:t>http://etsc.eu/managing-grey-fleet-safety-a-short-guide-for-companies-whose-staff-drive-their-own-cars-for-work/</a:t>
            </a:r>
          </a:p>
          <a:p>
            <a:pPr lvl="0" rtl="0">
              <a:spcBef>
                <a:spcPts val="0"/>
              </a:spcBef>
              <a:buNone/>
            </a:pPr>
            <a:r>
              <a:rPr lang="nl-BE" dirty="0" smtClean="0"/>
              <a:t>http://etsc.eu/wp-content/uploads/PRAISE_Case_Study_BT_Grey_Fleet.pdf</a:t>
            </a:r>
          </a:p>
          <a:p>
            <a:pPr lvl="0" rtl="0">
              <a:spcBef>
                <a:spcPts val="0"/>
              </a:spcBef>
              <a:buNone/>
            </a:pPr>
            <a:r>
              <a:rPr lang="nl-BE" dirty="0" smtClean="0"/>
              <a:t>https://www.tesla.com/blog/all-our-patent-are-belong-you</a:t>
            </a:r>
          </a:p>
          <a:p>
            <a:endParaRPr lang="nl-BE" dirty="0"/>
          </a:p>
        </p:txBody>
      </p:sp>
    </p:spTree>
    <p:extLst>
      <p:ext uri="{BB962C8B-B14F-4D97-AF65-F5344CB8AC3E}">
        <p14:creationId xmlns:p14="http://schemas.microsoft.com/office/powerpoint/2010/main" val="168703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https://amsterdamgroup.mett.nl/default.aspx</a:t>
            </a:r>
          </a:p>
          <a:p>
            <a:endParaRPr lang="nl-BE" dirty="0"/>
          </a:p>
        </p:txBody>
      </p:sp>
    </p:spTree>
    <p:extLst>
      <p:ext uri="{BB962C8B-B14F-4D97-AF65-F5344CB8AC3E}">
        <p14:creationId xmlns:p14="http://schemas.microsoft.com/office/powerpoint/2010/main" val="123256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GB"/>
              <a:t>Microphone is needed to check if the warning was hearable in the car.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https://corporate.orange.be/nl/news-medias/vanaf-2017-zal-het-4g-netwerk-van-orange-het-internet-things-nog-beter-ondersteunen</a:t>
            </a:r>
          </a:p>
          <a:p>
            <a:endParaRPr lang="nl-BE" dirty="0"/>
          </a:p>
        </p:txBody>
      </p:sp>
    </p:spTree>
    <p:extLst>
      <p:ext uri="{BB962C8B-B14F-4D97-AF65-F5344CB8AC3E}">
        <p14:creationId xmlns:p14="http://schemas.microsoft.com/office/powerpoint/2010/main" val="54363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nl-BE" dirty="0" smtClean="0"/>
              <a:t>Garmin </a:t>
            </a:r>
            <a:r>
              <a:rPr lang="nl-BE" dirty="0" err="1" smtClean="0"/>
              <a:t>DriveSmart</a:t>
            </a:r>
            <a:r>
              <a:rPr lang="nl-BE" dirty="0" smtClean="0"/>
              <a:t> </a:t>
            </a:r>
          </a:p>
          <a:p>
            <a:pPr lvl="0">
              <a:spcBef>
                <a:spcPts val="0"/>
              </a:spcBef>
              <a:buNone/>
            </a:pPr>
            <a:r>
              <a:rPr lang="nl-BE" dirty="0" smtClean="0"/>
              <a:t>Garmin </a:t>
            </a:r>
            <a:r>
              <a:rPr lang="nl-BE" dirty="0" err="1" smtClean="0"/>
              <a:t>DriveAssist</a:t>
            </a:r>
            <a:endParaRPr lang="nl-BE" dirty="0" smtClean="0"/>
          </a:p>
          <a:p>
            <a:pPr lvl="0">
              <a:spcBef>
                <a:spcPts val="0"/>
              </a:spcBef>
              <a:buNone/>
            </a:pPr>
            <a:r>
              <a:rPr lang="nl-BE" dirty="0" smtClean="0"/>
              <a:t>https://buy.garmin.com/nl-BE/BE/p/524700</a:t>
            </a:r>
          </a:p>
          <a:p>
            <a:pPr lvl="0">
              <a:spcBef>
                <a:spcPts val="0"/>
              </a:spcBef>
              <a:buNone/>
            </a:pPr>
            <a:endParaRPr lang="nl-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http://comma.ai/</a:t>
            </a:r>
          </a:p>
          <a:p>
            <a:pPr lvl="0">
              <a:spcBef>
                <a:spcPts val="0"/>
              </a:spcBef>
              <a:buNone/>
            </a:pPr>
            <a:r>
              <a:rPr lang="nl-BE" smtClean="0"/>
              <a: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https://ec.europa.eu/transport/themes/its/c-its_en</a:t>
            </a:r>
          </a:p>
          <a:p>
            <a:endParaRPr lang="nl-BE" dirty="0"/>
          </a:p>
        </p:txBody>
      </p:sp>
    </p:spTree>
    <p:extLst>
      <p:ext uri="{BB962C8B-B14F-4D97-AF65-F5344CB8AC3E}">
        <p14:creationId xmlns:p14="http://schemas.microsoft.com/office/powerpoint/2010/main" val="256894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https://buy.garmin.com/nl-BE/BE/p/545380</a:t>
            </a:r>
          </a:p>
          <a:p>
            <a:endParaRPr lang="nl-BE" dirty="0"/>
          </a:p>
        </p:txBody>
      </p:sp>
    </p:spTree>
    <p:extLst>
      <p:ext uri="{BB962C8B-B14F-4D97-AF65-F5344CB8AC3E}">
        <p14:creationId xmlns:p14="http://schemas.microsoft.com/office/powerpoint/2010/main" val="1544708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207835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https://www.tesla.com/blog/all-our-patent-are-belong-you</a:t>
            </a:r>
          </a:p>
          <a:p>
            <a:endParaRPr lang="nl-BE" dirty="0"/>
          </a:p>
        </p:txBody>
      </p:sp>
    </p:spTree>
    <p:extLst>
      <p:ext uri="{BB962C8B-B14F-4D97-AF65-F5344CB8AC3E}">
        <p14:creationId xmlns:p14="http://schemas.microsoft.com/office/powerpoint/2010/main" val="3925966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http://www.demorgen.be/plus/spaanse-grootstad-ontwikkelt-eigen-smart-besturingssysteem-en-brengt-brussel-op-ideeen-b-1479256804012/</a:t>
            </a:r>
          </a:p>
          <a:p>
            <a:endParaRPr lang="nl-BE" dirty="0" smtClean="0"/>
          </a:p>
          <a:p>
            <a:r>
              <a:rPr lang="nl-BE" sz="1100" b="0" i="0" kern="1200" dirty="0" smtClean="0">
                <a:solidFill>
                  <a:schemeClr val="tx1"/>
                </a:solidFill>
                <a:effectLst/>
                <a:latin typeface="+mn-lt"/>
                <a:ea typeface="+mn-ea"/>
                <a:cs typeface="+mn-cs"/>
              </a:rPr>
              <a:t>"Er moet een ecosysteem zijn, waarin de grote jongens zich bekommeren om de infrastructuur en de integratie van verschillende systemen, en </a:t>
            </a:r>
            <a:r>
              <a:rPr lang="nl-BE" sz="1100" b="0" i="0" kern="1200" dirty="0" err="1" smtClean="0">
                <a:solidFill>
                  <a:schemeClr val="tx1"/>
                </a:solidFill>
                <a:effectLst/>
                <a:latin typeface="+mn-lt"/>
                <a:ea typeface="+mn-ea"/>
                <a:cs typeface="+mn-cs"/>
              </a:rPr>
              <a:t>start-ups</a:t>
            </a:r>
            <a:r>
              <a:rPr lang="nl-BE" sz="1100" b="0" i="0" kern="1200" dirty="0" smtClean="0">
                <a:solidFill>
                  <a:schemeClr val="tx1"/>
                </a:solidFill>
                <a:effectLst/>
                <a:latin typeface="+mn-lt"/>
                <a:ea typeface="+mn-ea"/>
                <a:cs typeface="+mn-cs"/>
              </a:rPr>
              <a:t> daar vervolgens nieuwe diensten op bouwen. En dat is moeilijk om op te zetten: niet alleen moeten de informaticasystemen van alle Brusselse gemeenten met elkaar worden geïntegreerd, er zijn ook veel verschillende bedrijven bezig, die allemaal hun eigen filosofie op de slimme stad hebben. Die mentaliteit is nog erg moeilijk te doorbreken."</a:t>
            </a:r>
            <a:endParaRPr lang="nl-BE" dirty="0" smtClean="0"/>
          </a:p>
          <a:p>
            <a:endParaRPr lang="nl-BE" dirty="0"/>
          </a:p>
        </p:txBody>
      </p:sp>
    </p:spTree>
    <p:extLst>
      <p:ext uri="{BB962C8B-B14F-4D97-AF65-F5344CB8AC3E}">
        <p14:creationId xmlns:p14="http://schemas.microsoft.com/office/powerpoint/2010/main" val="2557979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http://www.i-cleantechvlaanderen.be/e-mobility-cluster</a:t>
            </a:r>
          </a:p>
          <a:p>
            <a:endParaRPr lang="nl-BE" dirty="0"/>
          </a:p>
        </p:txBody>
      </p:sp>
    </p:spTree>
    <p:extLst>
      <p:ext uri="{BB962C8B-B14F-4D97-AF65-F5344CB8AC3E}">
        <p14:creationId xmlns:p14="http://schemas.microsoft.com/office/powerpoint/2010/main" val="258105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BE" sz="1100" b="1" i="0" kern="1200" dirty="0" smtClean="0">
              <a:solidFill>
                <a:schemeClr val="tx1"/>
              </a:solidFill>
              <a:effectLst/>
              <a:latin typeface="+mn-lt"/>
              <a:ea typeface="+mn-ea"/>
              <a:cs typeface="+mn-cs"/>
            </a:endParaRPr>
          </a:p>
          <a:p>
            <a:endParaRPr lang="nl-BE" sz="1100" b="1" i="0" kern="1200" dirty="0" smtClean="0">
              <a:solidFill>
                <a:schemeClr val="tx1"/>
              </a:solidFill>
              <a:effectLst/>
              <a:latin typeface="+mn-lt"/>
              <a:ea typeface="+mn-ea"/>
              <a:cs typeface="+mn-cs"/>
            </a:endParaRPr>
          </a:p>
          <a:p>
            <a:endParaRPr lang="nl-BE" sz="1100" b="1" i="0" kern="1200" dirty="0" smtClean="0">
              <a:solidFill>
                <a:schemeClr val="tx1"/>
              </a:solidFill>
              <a:effectLst/>
              <a:latin typeface="+mn-lt"/>
              <a:ea typeface="+mn-ea"/>
              <a:cs typeface="+mn-cs"/>
            </a:endParaRPr>
          </a:p>
          <a:p>
            <a:r>
              <a:rPr lang="nl-BE" sz="1100" b="1" i="0" kern="1200" dirty="0" smtClean="0">
                <a:solidFill>
                  <a:schemeClr val="tx1"/>
                </a:solidFill>
                <a:effectLst/>
                <a:latin typeface="+mn-lt"/>
                <a:ea typeface="+mn-ea"/>
                <a:cs typeface="+mn-cs"/>
              </a:rPr>
              <a:t>Technologische oplossingen om steden 'slimmer' te maken groeien in het wilde weg. In Barcelona hebben ze daar een oplossing voor: de stad bouwt een eigen besturingssysteem, zoals Windows op de pc, dat alle voorzieningen koppelt. Brussels staatssecretaris Bianca </a:t>
            </a:r>
            <a:r>
              <a:rPr lang="nl-BE" sz="1100" b="1" i="0" kern="1200" dirty="0" err="1" smtClean="0">
                <a:solidFill>
                  <a:schemeClr val="tx1"/>
                </a:solidFill>
                <a:effectLst/>
                <a:latin typeface="+mn-lt"/>
                <a:ea typeface="+mn-ea"/>
                <a:cs typeface="+mn-cs"/>
              </a:rPr>
              <a:t>Debaets</a:t>
            </a:r>
            <a:r>
              <a:rPr lang="nl-BE" sz="1100" b="1" i="0" kern="1200" dirty="0" smtClean="0">
                <a:solidFill>
                  <a:schemeClr val="tx1"/>
                </a:solidFill>
                <a:effectLst/>
                <a:latin typeface="+mn-lt"/>
                <a:ea typeface="+mn-ea"/>
                <a:cs typeface="+mn-cs"/>
              </a:rPr>
              <a:t> stak haar licht op. Ronald Meeus</a:t>
            </a:r>
          </a:p>
          <a:p>
            <a:r>
              <a:rPr lang="nl-BE" sz="1100" b="0" i="0" kern="1200" dirty="0" smtClean="0">
                <a:solidFill>
                  <a:schemeClr val="tx1"/>
                </a:solidFill>
                <a:effectLst/>
                <a:latin typeface="+mn-lt"/>
                <a:ea typeface="+mn-ea"/>
                <a:cs typeface="+mn-cs"/>
              </a:rPr>
              <a:t>Een inwoner van Barcelona die al een beetje op jaren is, zal nooit meer wegkwijnen in vereenzaming: met het </a:t>
            </a:r>
            <a:r>
              <a:rPr lang="nl-BE" sz="1100" b="0" i="0" kern="1200" dirty="0" err="1" smtClean="0">
                <a:solidFill>
                  <a:schemeClr val="tx1"/>
                </a:solidFill>
                <a:effectLst/>
                <a:latin typeface="+mn-lt"/>
                <a:ea typeface="+mn-ea"/>
                <a:cs typeface="+mn-cs"/>
              </a:rPr>
              <a:t>Vincles</a:t>
            </a:r>
            <a:r>
              <a:rPr lang="nl-BE" sz="1100" b="0" i="0" kern="1200" dirty="0" smtClean="0">
                <a:solidFill>
                  <a:schemeClr val="tx1"/>
                </a:solidFill>
                <a:effectLst/>
                <a:latin typeface="+mn-lt"/>
                <a:ea typeface="+mn-ea"/>
                <a:cs typeface="+mn-cs"/>
              </a:rPr>
              <a:t>-project van de lokale overheid krijgen oudere inwoners van de stad een eigen sociaal netwerk op miniatuurformaat, waarmee ze via een tablet constant in verbinding kunnen staan met een team van vertrouwenspersonen en zorgverleners, waarmee ze zelfs kunnen communiceren via </a:t>
            </a:r>
            <a:r>
              <a:rPr lang="nl-BE" sz="1100" b="0" i="0" kern="1200" dirty="0" err="1" smtClean="0">
                <a:solidFill>
                  <a:schemeClr val="tx1"/>
                </a:solidFill>
                <a:effectLst/>
                <a:latin typeface="+mn-lt"/>
                <a:ea typeface="+mn-ea"/>
                <a:cs typeface="+mn-cs"/>
              </a:rPr>
              <a:t>videoconferencing</a:t>
            </a:r>
            <a:r>
              <a:rPr lang="nl-BE" sz="1100" b="0" i="0" kern="1200" dirty="0" smtClean="0">
                <a:solidFill>
                  <a:schemeClr val="tx1"/>
                </a:solidFill>
                <a:effectLst/>
                <a:latin typeface="+mn-lt"/>
                <a:ea typeface="+mn-ea"/>
                <a:cs typeface="+mn-cs"/>
              </a:rPr>
              <a:t>. Het is slechts één voorbeeld van de vele slimme stadsdiensten die de Spaanse grootstad heeft uitgebouwd, en waarbij technologie wordt gebruikt om het leven van de inwoners aangenamer te maken. Een ander voorbeeld is een netwerk van zo'n 20.000 sensoren die op de nutsinfrastructuur in en onder de stad werden geïnstalleerd, en die dagelijks meer dan drie miljoen gegevens uitbraken: data waarmee de toekomstige consumptie van energie kan worden voorspeld en de toevoer ervan dus ook fors kan worden verminderd op </a:t>
            </a:r>
            <a:r>
              <a:rPr lang="nl-BE" sz="1100" b="0" i="0" kern="1200" dirty="0" err="1" smtClean="0">
                <a:solidFill>
                  <a:schemeClr val="tx1"/>
                </a:solidFill>
                <a:effectLst/>
                <a:latin typeface="+mn-lt"/>
                <a:ea typeface="+mn-ea"/>
                <a:cs typeface="+mn-cs"/>
              </a:rPr>
              <a:t>dalmomenten</a:t>
            </a:r>
            <a:r>
              <a:rPr lang="nl-BE" sz="1100" b="0" i="0" kern="1200" dirty="0" smtClean="0">
                <a:solidFill>
                  <a:schemeClr val="tx1"/>
                </a:solidFill>
                <a:effectLst/>
                <a:latin typeface="+mn-lt"/>
                <a:ea typeface="+mn-ea"/>
                <a:cs typeface="+mn-cs"/>
              </a:rPr>
              <a:t>. Alle transportsystemen in de stad, van bussen en trams tot taxi's en het openbaar vervoer, delen hun data met elkaar, zodat altijd de snelste route door de stad kan worden uitgestippeld. Een sensorsysteem leidt automobilisten naar vrije parkeerplaatsen, en met de zoek-app kunnen ze daar meteen ook voor betalen. De straatverlichting wordt automatisch gedimd wanneer decibelsensoren aangeven dat er geen volk in de straat loopt. En inwoners krijgen toegang tot de meeste van die diensten via een netwerk van duizend draadloze internetstations dat zo'n 750.000 gratis internetconnecties per maand opzet. Niet toevallig voert Barcelona vandaag de wereldwijde rangschikking der smart </a:t>
            </a:r>
            <a:r>
              <a:rPr lang="nl-BE" sz="1100" b="0" i="0" kern="1200" dirty="0" err="1" smtClean="0">
                <a:solidFill>
                  <a:schemeClr val="tx1"/>
                </a:solidFill>
                <a:effectLst/>
                <a:latin typeface="+mn-lt"/>
                <a:ea typeface="+mn-ea"/>
                <a:cs typeface="+mn-cs"/>
              </a:rPr>
              <a:t>cities</a:t>
            </a:r>
            <a:r>
              <a:rPr lang="nl-BE" sz="1100" b="0" i="0" kern="1200" dirty="0" smtClean="0">
                <a:solidFill>
                  <a:schemeClr val="tx1"/>
                </a:solidFill>
                <a:effectLst/>
                <a:latin typeface="+mn-lt"/>
                <a:ea typeface="+mn-ea"/>
                <a:cs typeface="+mn-cs"/>
              </a:rPr>
              <a:t> aan. En terwijl het aanbod aan slimme stadsdiensten nog groeit, maakt het stadsbestuur zich op voor een cruciale volgende stap: het heeft 1,3 miljoen euro geïnvesteerd in de ontwikkeling van </a:t>
            </a:r>
            <a:r>
              <a:rPr lang="nl-BE" sz="1100" b="0" i="0" kern="1200" dirty="0" err="1" smtClean="0">
                <a:solidFill>
                  <a:schemeClr val="tx1"/>
                </a:solidFill>
                <a:effectLst/>
                <a:latin typeface="+mn-lt"/>
                <a:ea typeface="+mn-ea"/>
                <a:cs typeface="+mn-cs"/>
              </a:rPr>
              <a:t>CityOS</a:t>
            </a:r>
            <a:r>
              <a:rPr lang="nl-BE" sz="1100" b="0" i="0" kern="1200" dirty="0" smtClean="0">
                <a:solidFill>
                  <a:schemeClr val="tx1"/>
                </a:solidFill>
                <a:effectLst/>
                <a:latin typeface="+mn-lt"/>
                <a:ea typeface="+mn-ea"/>
                <a:cs typeface="+mn-cs"/>
              </a:rPr>
              <a:t>, een besturingssysteem dat alle bestaande en toekomstige smart </a:t>
            </a:r>
            <a:r>
              <a:rPr lang="nl-BE" sz="1100" b="0" i="0" kern="1200" dirty="0" err="1" smtClean="0">
                <a:solidFill>
                  <a:schemeClr val="tx1"/>
                </a:solidFill>
                <a:effectLst/>
                <a:latin typeface="+mn-lt"/>
                <a:ea typeface="+mn-ea"/>
                <a:cs typeface="+mn-cs"/>
              </a:rPr>
              <a:t>city</a:t>
            </a:r>
            <a:r>
              <a:rPr lang="nl-BE" sz="1100" b="0" i="0" kern="1200" dirty="0" smtClean="0">
                <a:solidFill>
                  <a:schemeClr val="tx1"/>
                </a:solidFill>
                <a:effectLst/>
                <a:latin typeface="+mn-lt"/>
                <a:ea typeface="+mn-ea"/>
                <a:cs typeface="+mn-cs"/>
              </a:rPr>
              <a:t>-diensten aan elkaar rijgt. "Informatica, water, energie, mobiliteit, natuur: alle systemen die een invloed hebben op het leven van de inwoner, worden binnenkort door één systeem gevolgd", zegt Antonio Carol, directeur telecommunicatie bij het </a:t>
            </a:r>
            <a:r>
              <a:rPr lang="nl-BE" sz="1100" b="0" i="0" kern="1200" dirty="0" err="1" smtClean="0">
                <a:solidFill>
                  <a:schemeClr val="tx1"/>
                </a:solidFill>
                <a:effectLst/>
                <a:latin typeface="+mn-lt"/>
                <a:ea typeface="+mn-ea"/>
                <a:cs typeface="+mn-cs"/>
              </a:rPr>
              <a:t>Barcelonese</a:t>
            </a:r>
            <a:r>
              <a:rPr lang="nl-BE" sz="1100" b="0" i="0" kern="1200" dirty="0" smtClean="0">
                <a:solidFill>
                  <a:schemeClr val="tx1"/>
                </a:solidFill>
                <a:effectLst/>
                <a:latin typeface="+mn-lt"/>
                <a:ea typeface="+mn-ea"/>
                <a:cs typeface="+mn-cs"/>
              </a:rPr>
              <a:t> stadsbestuur. "Het houdt gegevens bij van alles wat er gebeurt. En het biedt een platform waarop toekomstige diensten kunnen worden gebouwd."</a:t>
            </a:r>
          </a:p>
          <a:p>
            <a:r>
              <a:rPr lang="nl-BE" sz="1100" b="1" i="0" kern="1200" dirty="0" smtClean="0">
                <a:solidFill>
                  <a:schemeClr val="tx1"/>
                </a:solidFill>
                <a:effectLst/>
                <a:latin typeface="+mn-lt"/>
                <a:ea typeface="+mn-ea"/>
                <a:cs typeface="+mn-cs"/>
              </a:rPr>
              <a:t>Geen loket meer</a:t>
            </a:r>
          </a:p>
          <a:p>
            <a:r>
              <a:rPr lang="nl-BE" sz="1100" b="0" i="0" kern="1200" dirty="0" smtClean="0">
                <a:solidFill>
                  <a:schemeClr val="tx1"/>
                </a:solidFill>
                <a:effectLst/>
                <a:latin typeface="+mn-lt"/>
                <a:ea typeface="+mn-ea"/>
                <a:cs typeface="+mn-cs"/>
              </a:rPr>
              <a:t>Het project kwam in ieder geval op de radar van Brussels staatssecretaris voor Digitalisering Bianca </a:t>
            </a:r>
            <a:r>
              <a:rPr lang="nl-BE" sz="1100" b="0" i="0" kern="1200" dirty="0" err="1" smtClean="0">
                <a:solidFill>
                  <a:schemeClr val="tx1"/>
                </a:solidFill>
                <a:effectLst/>
                <a:latin typeface="+mn-lt"/>
                <a:ea typeface="+mn-ea"/>
                <a:cs typeface="+mn-cs"/>
              </a:rPr>
              <a:t>Debaets</a:t>
            </a:r>
            <a:r>
              <a:rPr lang="nl-BE" sz="1100" b="0" i="0" kern="1200" dirty="0" smtClean="0">
                <a:solidFill>
                  <a:schemeClr val="tx1"/>
                </a:solidFill>
                <a:effectLst/>
                <a:latin typeface="+mn-lt"/>
                <a:ea typeface="+mn-ea"/>
                <a:cs typeface="+mn-cs"/>
              </a:rPr>
              <a:t> (CD&amp;V). Die wil van onze hoofdstad een van de 'slimmere' steden in Europa maken, en trok daarvoor op missie naar Barcelona, om zichzelf en haar kabinet bij te spijkeren over alles wat een stad als Barcelona - en dus ook Brussel - 'smart' kan maken. "Veel dingen hebben we al, maar we brengen ze misschien niet genoeg onder de aandacht", zegt </a:t>
            </a:r>
            <a:r>
              <a:rPr lang="nl-BE" sz="1100" b="0" i="0" kern="1200" dirty="0" err="1" smtClean="0">
                <a:solidFill>
                  <a:schemeClr val="tx1"/>
                </a:solidFill>
                <a:effectLst/>
                <a:latin typeface="+mn-lt"/>
                <a:ea typeface="+mn-ea"/>
                <a:cs typeface="+mn-cs"/>
              </a:rPr>
              <a:t>Debaets</a:t>
            </a:r>
            <a:r>
              <a:rPr lang="nl-BE" sz="1100" b="0" i="0" kern="1200" dirty="0" smtClean="0">
                <a:solidFill>
                  <a:schemeClr val="tx1"/>
                </a:solidFill>
                <a:effectLst/>
                <a:latin typeface="+mn-lt"/>
                <a:ea typeface="+mn-ea"/>
                <a:cs typeface="+mn-cs"/>
              </a:rPr>
              <a:t>. "Kijk bijvoorbeeld naar de Fix My Street-app, waarmee inwoners snel kunnen aangeven dat er iets moet worden hersteld in hun straat, zonder dat ze daarvoor van het ene gemeenteloket naar het andere moeten hollen. Wat we wél missen, en wat ik meeneem uit dit bezoek, is een centraal systeem dat al die diensten, en de data die ze opleveren, bij elkaar brengt. Dat wil ik ook voor Brussel: het zal in ieder geval deel uitmaken van het budget voor slimme stadsdiensten, waarover volgend jaar zal worden gestemd." De volgende vraag is dan ook: wie gaat dat bouwen? Het </a:t>
            </a:r>
            <a:r>
              <a:rPr lang="nl-BE" sz="1100" b="0" i="0" kern="1200" dirty="0" err="1" smtClean="0">
                <a:solidFill>
                  <a:schemeClr val="tx1"/>
                </a:solidFill>
                <a:effectLst/>
                <a:latin typeface="+mn-lt"/>
                <a:ea typeface="+mn-ea"/>
                <a:cs typeface="+mn-cs"/>
              </a:rPr>
              <a:t>CityOS</a:t>
            </a:r>
            <a:r>
              <a:rPr lang="nl-BE" sz="1100" b="0" i="0" kern="1200" dirty="0" smtClean="0">
                <a:solidFill>
                  <a:schemeClr val="tx1"/>
                </a:solidFill>
                <a:effectLst/>
                <a:latin typeface="+mn-lt"/>
                <a:ea typeface="+mn-ea"/>
                <a:cs typeface="+mn-cs"/>
              </a:rPr>
              <a:t> in Barcelona wordt ontwikkeld door een consortium van bedrijven dat wordt geleid door de Amerikaanse consultancyreus Accenture, het Spaanse telecombedrijf </a:t>
            </a:r>
            <a:r>
              <a:rPr lang="nl-BE" sz="1100" b="0" i="0" kern="1200" dirty="0" err="1" smtClean="0">
                <a:solidFill>
                  <a:schemeClr val="tx1"/>
                </a:solidFill>
                <a:effectLst/>
                <a:latin typeface="+mn-lt"/>
                <a:ea typeface="+mn-ea"/>
                <a:cs typeface="+mn-cs"/>
              </a:rPr>
              <a:t>Tellnex</a:t>
            </a:r>
            <a:r>
              <a:rPr lang="nl-BE" sz="1100" b="0" i="0" kern="1200" dirty="0" smtClean="0">
                <a:solidFill>
                  <a:schemeClr val="tx1"/>
                </a:solidFill>
                <a:effectLst/>
                <a:latin typeface="+mn-lt"/>
                <a:ea typeface="+mn-ea"/>
                <a:cs typeface="+mn-cs"/>
              </a:rPr>
              <a:t> Telecom en de Franse nutsgroep </a:t>
            </a:r>
            <a:r>
              <a:rPr lang="nl-BE" sz="1100" b="0" i="0" kern="1200" dirty="0" err="1" smtClean="0">
                <a:solidFill>
                  <a:schemeClr val="tx1"/>
                </a:solidFill>
                <a:effectLst/>
                <a:latin typeface="+mn-lt"/>
                <a:ea typeface="+mn-ea"/>
                <a:cs typeface="+mn-cs"/>
              </a:rPr>
              <a:t>Engie</a:t>
            </a:r>
            <a:r>
              <a:rPr lang="nl-BE" sz="1100" b="0" i="0" kern="1200" dirty="0" smtClean="0">
                <a:solidFill>
                  <a:schemeClr val="tx1"/>
                </a:solidFill>
                <a:effectLst/>
                <a:latin typeface="+mn-lt"/>
                <a:ea typeface="+mn-ea"/>
                <a:cs typeface="+mn-cs"/>
              </a:rPr>
              <a:t>, maar voorts een potpourri is van grotere bedrijven en lokale </a:t>
            </a:r>
            <a:r>
              <a:rPr lang="nl-BE" sz="1100" b="0" i="0" kern="1200" dirty="0" err="1" smtClean="0">
                <a:solidFill>
                  <a:schemeClr val="tx1"/>
                </a:solidFill>
                <a:effectLst/>
                <a:latin typeface="+mn-lt"/>
                <a:ea typeface="+mn-ea"/>
                <a:cs typeface="+mn-cs"/>
              </a:rPr>
              <a:t>kmo's</a:t>
            </a:r>
            <a:r>
              <a:rPr lang="nl-BE" sz="1100" b="0" i="0" kern="1200" dirty="0" smtClean="0">
                <a:solidFill>
                  <a:schemeClr val="tx1"/>
                </a:solidFill>
                <a:effectLst/>
                <a:latin typeface="+mn-lt"/>
                <a:ea typeface="+mn-ea"/>
                <a:cs typeface="+mn-cs"/>
              </a:rPr>
              <a:t> en </a:t>
            </a:r>
            <a:r>
              <a:rPr lang="nl-BE" sz="1100" b="0" i="0" kern="1200" dirty="0" err="1" smtClean="0">
                <a:solidFill>
                  <a:schemeClr val="tx1"/>
                </a:solidFill>
                <a:effectLst/>
                <a:latin typeface="+mn-lt"/>
                <a:ea typeface="+mn-ea"/>
                <a:cs typeface="+mn-cs"/>
              </a:rPr>
              <a:t>start-ups</a:t>
            </a:r>
            <a:r>
              <a:rPr lang="nl-BE" sz="1100" b="0" i="0" kern="1200" dirty="0" smtClean="0">
                <a:solidFill>
                  <a:schemeClr val="tx1"/>
                </a:solidFill>
                <a:effectLst/>
                <a:latin typeface="+mn-lt"/>
                <a:ea typeface="+mn-ea"/>
                <a:cs typeface="+mn-cs"/>
              </a:rPr>
              <a:t>. Als er in Brussel (en andere Belgische steden) zo'n centraal besturingssysteem moet worden ontwikkeld, is dat ook de beste oplossing, denkt Ingrid </a:t>
            </a:r>
            <a:r>
              <a:rPr lang="nl-BE" sz="1100" b="0" i="0" kern="1200" dirty="0" err="1" smtClean="0">
                <a:solidFill>
                  <a:schemeClr val="tx1"/>
                </a:solidFill>
                <a:effectLst/>
                <a:latin typeface="+mn-lt"/>
                <a:ea typeface="+mn-ea"/>
                <a:cs typeface="+mn-cs"/>
              </a:rPr>
              <a:t>Reynaert</a:t>
            </a:r>
            <a:r>
              <a:rPr lang="nl-BE" sz="1100" b="0" i="0" kern="1200" dirty="0" smtClean="0">
                <a:solidFill>
                  <a:schemeClr val="tx1"/>
                </a:solidFill>
                <a:effectLst/>
                <a:latin typeface="+mn-lt"/>
                <a:ea typeface="+mn-ea"/>
                <a:cs typeface="+mn-cs"/>
              </a:rPr>
              <a:t>, projectmanager smart </a:t>
            </a:r>
            <a:r>
              <a:rPr lang="nl-BE" sz="1100" b="0" i="0" kern="1200" dirty="0" err="1" smtClean="0">
                <a:solidFill>
                  <a:schemeClr val="tx1"/>
                </a:solidFill>
                <a:effectLst/>
                <a:latin typeface="+mn-lt"/>
                <a:ea typeface="+mn-ea"/>
                <a:cs typeface="+mn-cs"/>
              </a:rPr>
              <a:t>cities</a:t>
            </a:r>
            <a:r>
              <a:rPr lang="nl-BE" sz="1100" b="0" i="0" kern="1200" dirty="0" smtClean="0">
                <a:solidFill>
                  <a:schemeClr val="tx1"/>
                </a:solidFill>
                <a:effectLst/>
                <a:latin typeface="+mn-lt"/>
                <a:ea typeface="+mn-ea"/>
                <a:cs typeface="+mn-cs"/>
              </a:rPr>
              <a:t> bij technologiefederatie </a:t>
            </a:r>
            <a:r>
              <a:rPr lang="nl-BE" sz="1100" b="0" i="0" kern="1200" dirty="0" err="1" smtClean="0">
                <a:solidFill>
                  <a:schemeClr val="tx1"/>
                </a:solidFill>
                <a:effectLst/>
                <a:latin typeface="+mn-lt"/>
                <a:ea typeface="+mn-ea"/>
                <a:cs typeface="+mn-cs"/>
              </a:rPr>
              <a:t>Agoria</a:t>
            </a:r>
            <a:r>
              <a:rPr lang="nl-BE" sz="1100" b="0" i="0" kern="1200" dirty="0" smtClean="0">
                <a:solidFill>
                  <a:schemeClr val="tx1"/>
                </a:solidFill>
                <a:effectLst/>
                <a:latin typeface="+mn-lt"/>
                <a:ea typeface="+mn-ea"/>
                <a:cs typeface="+mn-cs"/>
              </a:rPr>
              <a:t>. "Er moet een ecosysteem zijn, waarin de grote jongens zich bekommeren om de infrastructuur en de integratie van verschillende systemen, en </a:t>
            </a:r>
            <a:r>
              <a:rPr lang="nl-BE" sz="1100" b="0" i="0" kern="1200" dirty="0" err="1" smtClean="0">
                <a:solidFill>
                  <a:schemeClr val="tx1"/>
                </a:solidFill>
                <a:effectLst/>
                <a:latin typeface="+mn-lt"/>
                <a:ea typeface="+mn-ea"/>
                <a:cs typeface="+mn-cs"/>
              </a:rPr>
              <a:t>start-ups</a:t>
            </a:r>
            <a:r>
              <a:rPr lang="nl-BE" sz="1100" b="0" i="0" kern="1200" dirty="0" smtClean="0">
                <a:solidFill>
                  <a:schemeClr val="tx1"/>
                </a:solidFill>
                <a:effectLst/>
                <a:latin typeface="+mn-lt"/>
                <a:ea typeface="+mn-ea"/>
                <a:cs typeface="+mn-cs"/>
              </a:rPr>
              <a:t> daar vervolgens nieuwe diensten op bouwen. En dat is moeilijk om op te zetten: niet alleen moeten de informaticasystemen van alle Brusselse gemeenten met elkaar worden geïntegreerd, er zijn ook veel verschillende bedrijven bezig, die allemaal hun eigen filosofie op de slimme stad hebben. Die mentaliteit is nog erg moeilijk te doorbreken."</a:t>
            </a:r>
          </a:p>
          <a:p>
            <a:endParaRPr lang="nl-BE" dirty="0"/>
          </a:p>
        </p:txBody>
      </p:sp>
    </p:spTree>
    <p:extLst>
      <p:ext uri="{BB962C8B-B14F-4D97-AF65-F5344CB8AC3E}">
        <p14:creationId xmlns:p14="http://schemas.microsoft.com/office/powerpoint/2010/main" val="2204435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sz="1100" b="0" i="0" kern="1200" dirty="0" smtClean="0">
                <a:solidFill>
                  <a:schemeClr val="tx1"/>
                </a:solidFill>
                <a:effectLst/>
                <a:latin typeface="+mn-lt"/>
                <a:ea typeface="+mn-ea"/>
                <a:cs typeface="+mn-cs"/>
              </a:rPr>
              <a:t>Vanuit de markt ontstond de behoefte om samen met de Belastingdienst duidelijkheid te scheppen over de wensen en eisen rond rittenregistraties. Naar aanleiding hiervan is met enkele vooraanstaande leveranciers en branchepartijen het normenkader en de auditfile ontwikkeld. Deze documenten zijn geaccordeerd en gepubliceerd door de Belastingdienst en vormen de basis voor het keurmerk. Een eis van de Belastingdienst is dat dit Keurmerk objectief en onafhankelijk is.</a:t>
            </a:r>
            <a:r>
              <a:rPr lang="nl-BE" dirty="0" smtClean="0"/>
              <a:t/>
            </a:r>
            <a:br>
              <a:rPr lang="nl-BE" dirty="0" smtClean="0"/>
            </a:br>
            <a:r>
              <a:rPr lang="nl-BE" dirty="0" smtClean="0"/>
              <a:t/>
            </a:r>
            <a:br>
              <a:rPr lang="nl-BE" dirty="0" smtClean="0"/>
            </a:br>
            <a:r>
              <a:rPr lang="nl-BE" sz="1100" b="0" i="0" kern="1200" dirty="0" smtClean="0">
                <a:solidFill>
                  <a:schemeClr val="tx1"/>
                </a:solidFill>
                <a:effectLst/>
                <a:latin typeface="+mn-lt"/>
                <a:ea typeface="+mn-ea"/>
                <a:cs typeface="+mn-cs"/>
              </a:rPr>
              <a:t>De </a:t>
            </a:r>
            <a:r>
              <a:rPr lang="nl-BE" sz="1100" b="0" i="0" kern="1200" dirty="0" smtClean="0">
                <a:solidFill>
                  <a:schemeClr val="tx1"/>
                </a:solidFill>
                <a:effectLst/>
                <a:latin typeface="+mn-lt"/>
                <a:ea typeface="+mn-ea"/>
                <a:cs typeface="+mn-cs"/>
                <a:hlinkClick r:id="rId3"/>
              </a:rPr>
              <a:t>Vereniging Zakelijke Rijders </a:t>
            </a:r>
            <a:r>
              <a:rPr lang="nl-BE" sz="1100" b="0" i="0" kern="1200" dirty="0" smtClean="0">
                <a:solidFill>
                  <a:schemeClr val="tx1"/>
                </a:solidFill>
                <a:effectLst/>
                <a:latin typeface="+mn-lt"/>
                <a:ea typeface="+mn-ea"/>
                <a:cs typeface="+mn-cs"/>
              </a:rPr>
              <a:t> (VZR) heeft samen met de </a:t>
            </a:r>
            <a:r>
              <a:rPr lang="nl-BE" sz="1100" b="0" i="0" kern="1200" dirty="0" smtClean="0">
                <a:solidFill>
                  <a:schemeClr val="tx1"/>
                </a:solidFill>
                <a:effectLst/>
                <a:latin typeface="+mn-lt"/>
                <a:ea typeface="+mn-ea"/>
                <a:cs typeface="+mn-cs"/>
                <a:hlinkClick r:id="rId4"/>
              </a:rPr>
              <a:t>Branchevereniging van Leveranciers Ritregistratiesystemen</a:t>
            </a:r>
            <a:r>
              <a:rPr lang="nl-BE" sz="1100" b="0" i="0" kern="1200" dirty="0" smtClean="0">
                <a:solidFill>
                  <a:schemeClr val="tx1"/>
                </a:solidFill>
                <a:effectLst/>
                <a:latin typeface="+mn-lt"/>
                <a:ea typeface="+mn-ea"/>
                <a:cs typeface="+mn-cs"/>
              </a:rPr>
              <a:t> (BVLR) en de </a:t>
            </a:r>
            <a:r>
              <a:rPr lang="nl-BE" sz="1100" b="0" i="0" kern="1200" dirty="0" smtClean="0">
                <a:solidFill>
                  <a:schemeClr val="tx1"/>
                </a:solidFill>
                <a:effectLst/>
                <a:latin typeface="+mn-lt"/>
                <a:ea typeface="+mn-ea"/>
                <a:cs typeface="+mn-cs"/>
                <a:hlinkClick r:id="rId5"/>
              </a:rPr>
              <a:t>RAI Vereniging</a:t>
            </a:r>
            <a:r>
              <a:rPr lang="nl-BE" sz="1100" b="0" i="0" kern="1200" dirty="0" smtClean="0">
                <a:solidFill>
                  <a:schemeClr val="tx1"/>
                </a:solidFill>
                <a:effectLst/>
                <a:latin typeface="+mn-lt"/>
                <a:ea typeface="+mn-ea"/>
                <a:cs typeface="+mn-cs"/>
              </a:rPr>
              <a:t> het initiatief genomen om het Keurmerk te gaan ontwikkelen. Ieder van deze partijen heeft ook het recht om een bestuurslid voor te dragen mits deze onafhankelijk is bevonden door de Raad van Toezicht.</a:t>
            </a:r>
            <a:r>
              <a:rPr lang="nl-BE" dirty="0" smtClean="0"/>
              <a:t/>
            </a:r>
            <a:br>
              <a:rPr lang="nl-BE" dirty="0" smtClean="0"/>
            </a:br>
            <a:r>
              <a:rPr lang="nl-BE" dirty="0" smtClean="0"/>
              <a:t/>
            </a:r>
            <a:br>
              <a:rPr lang="nl-BE" dirty="0" smtClean="0"/>
            </a:br>
            <a:r>
              <a:rPr lang="nl-BE" sz="1100" b="0" i="0" kern="1200" dirty="0" smtClean="0">
                <a:solidFill>
                  <a:schemeClr val="tx1"/>
                </a:solidFill>
                <a:effectLst/>
                <a:latin typeface="+mn-lt"/>
                <a:ea typeface="+mn-ea"/>
                <a:cs typeface="+mn-cs"/>
              </a:rPr>
              <a:t>Na het opstellen van het normenkader en het vaststellen van de eisen zijn alle leveranciers ingelicht. In eerste instantie hebben direct 25 leveranciers zich aangemeld om in aanmerking te komen voor het Keurmerk. De Stichting werd een feit en ook andere belangengroepen werden geïnformeerd en uitgenodigd deel te nemen aan de verschillende commissies en klankbordgroepen. De Stichting is formeel opgericht in augustus 2013.</a:t>
            </a:r>
            <a:endParaRPr lang="nl-BE" dirty="0"/>
          </a:p>
        </p:txBody>
      </p:sp>
    </p:spTree>
    <p:extLst>
      <p:ext uri="{BB962C8B-B14F-4D97-AF65-F5344CB8AC3E}">
        <p14:creationId xmlns:p14="http://schemas.microsoft.com/office/powerpoint/2010/main" val="85147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https://co-creatie.vito.be/</a:t>
            </a:r>
            <a:endParaRPr lang="nl-BE" dirty="0"/>
          </a:p>
        </p:txBody>
      </p:sp>
    </p:spTree>
    <p:extLst>
      <p:ext uri="{BB962C8B-B14F-4D97-AF65-F5344CB8AC3E}">
        <p14:creationId xmlns:p14="http://schemas.microsoft.com/office/powerpoint/2010/main" val="2053122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http://www.neweranewplan.com/</a:t>
            </a:r>
          </a:p>
          <a:p>
            <a:endParaRPr lang="nl-BE" dirty="0"/>
          </a:p>
        </p:txBody>
      </p:sp>
    </p:spTree>
    <p:extLst>
      <p:ext uri="{BB962C8B-B14F-4D97-AF65-F5344CB8AC3E}">
        <p14:creationId xmlns:p14="http://schemas.microsoft.com/office/powerpoint/2010/main" val="2711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i="1" dirty="0" smtClean="0"/>
              <a:t>‘Als je enkel vrachtwagens tarifeert, heeft dat maar een beperkt effect op het aantal vrachtwagens op de weg en het beetje ruimte dat op de weg vrijkomt, wordt vervolgens ingenomen doordat er meer auto’s de route gaan gebruiken.’ prof. Stef Proost</a:t>
            </a:r>
          </a:p>
          <a:p>
            <a:endParaRPr lang="nl-BE" dirty="0"/>
          </a:p>
        </p:txBody>
      </p:sp>
    </p:spTree>
    <p:extLst>
      <p:ext uri="{BB962C8B-B14F-4D97-AF65-F5344CB8AC3E}">
        <p14:creationId xmlns:p14="http://schemas.microsoft.com/office/powerpoint/2010/main" val="222428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err="1" smtClean="0"/>
              <a:t>Src</a:t>
            </a:r>
            <a:r>
              <a:rPr lang="nl-BE" dirty="0" smtClean="0"/>
              <a:t>: https://www.transportenvironment.org/publications/mind-gap-2016-report</a:t>
            </a:r>
          </a:p>
          <a:p>
            <a:endParaRPr lang="nl-BE" dirty="0"/>
          </a:p>
        </p:txBody>
      </p:sp>
    </p:spTree>
    <p:extLst>
      <p:ext uri="{BB962C8B-B14F-4D97-AF65-F5344CB8AC3E}">
        <p14:creationId xmlns:p14="http://schemas.microsoft.com/office/powerpoint/2010/main" val="272621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BE" dirty="0" smtClean="0"/>
              <a:t>https://fairzekering.nl/</a:t>
            </a:r>
          </a:p>
          <a:p>
            <a:r>
              <a:rPr lang="nl-BE" dirty="0" smtClean="0"/>
              <a:t>https://www.voorop.nl/privacy/</a:t>
            </a:r>
          </a:p>
          <a:p>
            <a:r>
              <a:rPr lang="nl-BE" dirty="0" smtClean="0"/>
              <a:t>https://kroodle.nl/</a:t>
            </a:r>
          </a:p>
          <a:p>
            <a:endParaRPr lang="nl-BE" dirty="0" smtClean="0"/>
          </a:p>
          <a:p>
            <a:r>
              <a:rPr lang="nl-BE" dirty="0" smtClean="0"/>
              <a:t>https://www.axa.be/ab/NL/particulieren/verzekeringen/auto/Pages/axadrivexperience-korting-autoverzekering-rijhulpsysteem.aspx</a:t>
            </a:r>
          </a:p>
          <a:p>
            <a:r>
              <a:rPr lang="nl-BE" dirty="0" smtClean="0"/>
              <a:t>https://www.coronadirect.be/nl/auto/caro?io_keyw=caro+app&amp;gclid=CNzC_PCG9c8CFYafGwodEVkK1A</a:t>
            </a:r>
          </a:p>
          <a:p>
            <a:r>
              <a:rPr lang="nl-BE" dirty="0" smtClean="0"/>
              <a:t>http://www.vivadrive.io/</a:t>
            </a:r>
          </a:p>
          <a:p>
            <a:endParaRPr lang="nl-BE" dirty="0" smtClean="0"/>
          </a:p>
          <a:p>
            <a:endParaRPr lang="nl-BE" dirty="0" smtClean="0"/>
          </a:p>
          <a:p>
            <a:endParaRPr lang="nl-BE" dirty="0"/>
          </a:p>
        </p:txBody>
      </p:sp>
    </p:spTree>
    <p:extLst>
      <p:ext uri="{BB962C8B-B14F-4D97-AF65-F5344CB8AC3E}">
        <p14:creationId xmlns:p14="http://schemas.microsoft.com/office/powerpoint/2010/main" val="405820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209550"/>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047750"/>
            <a:ext cx="8520600" cy="35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solidFill>
                  <a:schemeClr val="lt1"/>
                </a:solidFill>
              </a:rPr>
              <a:t>‹#›</a:t>
            </a:fld>
            <a:endParaRPr lang="en-GB">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Open Sans"/>
                <a:ea typeface="Open Sans"/>
                <a:cs typeface="Open Sans"/>
                <a:sym typeface="Open Sans"/>
              </a:rPr>
              <a:t>‹#›</a:t>
            </a:fld>
            <a:endParaRPr lang="en-GB"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afetystick.be/"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eweranewplan.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Dominique.demunck@gmail.com" TargetMode="External"/><Relationship Id="rId2" Type="http://schemas.openxmlformats.org/officeDocument/2006/relationships/hyperlink" Target="http://transitienu.blogspot.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ransportenvironment.org/publications/mind-gap-2016-repor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90600" y="1276350"/>
            <a:ext cx="7136700" cy="1650300"/>
          </a:xfrm>
          <a:prstGeom prst="rect">
            <a:avLst/>
          </a:prstGeom>
        </p:spPr>
        <p:txBody>
          <a:bodyPr lIns="91425" tIns="91425" rIns="91425" bIns="91425" anchor="b" anchorCtr="0">
            <a:noAutofit/>
          </a:bodyPr>
          <a:lstStyle/>
          <a:p>
            <a:r>
              <a:rPr lang="nl-BE" noProof="0" dirty="0" smtClean="0"/>
              <a:t>Vlaanderen als pionier van het slimme rijden</a:t>
            </a:r>
            <a:endParaRPr lang="nl-BE" noProof="0" dirty="0"/>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nl-BE" noProof="0" dirty="0" smtClean="0"/>
              <a:t>Hoe verzekeraars van slim rijden de norm kunnen maken</a:t>
            </a:r>
            <a:endParaRPr lang="nl-BE"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5675"/>
            <a:ext cx="8520600" cy="1165200"/>
          </a:xfrm>
          <a:prstGeom prst="rect">
            <a:avLst/>
          </a:prstGeom>
        </p:spPr>
        <p:txBody>
          <a:bodyPr lIns="91425" tIns="91425" rIns="91425" bIns="91425" anchor="t" anchorCtr="0">
            <a:noAutofit/>
          </a:bodyPr>
          <a:lstStyle/>
          <a:p>
            <a:pPr lvl="0">
              <a:spcBef>
                <a:spcPts val="0"/>
              </a:spcBef>
              <a:buNone/>
            </a:pPr>
            <a:r>
              <a:rPr lang="nl-BE" noProof="0" dirty="0" smtClean="0"/>
              <a:t>Veilig rijgedrag monitoren en belonen werkt!</a:t>
            </a:r>
            <a:endParaRPr lang="nl-BE" noProof="0" dirty="0"/>
          </a:p>
        </p:txBody>
      </p:sp>
      <p:sp>
        <p:nvSpPr>
          <p:cNvPr id="4" name="Shape 162"/>
          <p:cNvSpPr txBox="1">
            <a:spLocks noGrp="1"/>
          </p:cNvSpPr>
          <p:nvPr>
            <p:ph type="body" idx="1"/>
          </p:nvPr>
        </p:nvSpPr>
        <p:spPr>
          <a:xfrm>
            <a:off x="311700" y="1352550"/>
            <a:ext cx="8520600" cy="3562350"/>
          </a:xfrm>
          <a:prstGeom prst="rect">
            <a:avLst/>
          </a:prstGeom>
        </p:spPr>
        <p:txBody>
          <a:bodyPr lIns="91425" tIns="91425" rIns="91425" bIns="91425" anchor="t" anchorCtr="0">
            <a:noAutofit/>
          </a:bodyPr>
          <a:lstStyle/>
          <a:p>
            <a:pPr marL="285750" indent="-285750">
              <a:buFont typeface="Arial" panose="020B0604020202020204" pitchFamily="34" charset="0"/>
              <a:buChar char="•"/>
            </a:pPr>
            <a:r>
              <a:rPr lang="nl-BE" sz="1600" noProof="0" dirty="0" smtClean="0"/>
              <a:t>Dit gaat verder dan snelheid alleen!</a:t>
            </a:r>
          </a:p>
          <a:p>
            <a:pPr marL="285750" indent="-285750">
              <a:buFont typeface="Arial" panose="020B0604020202020204" pitchFamily="34" charset="0"/>
              <a:buChar char="•"/>
            </a:pPr>
            <a:r>
              <a:rPr lang="nl-BE" sz="1600" noProof="0" dirty="0" smtClean="0"/>
              <a:t>Een ‘Noorse’ rijstijl wordt de norm. Voorbeeldig rijgedrag, niet drinken </a:t>
            </a:r>
            <a:r>
              <a:rPr lang="nl-BE" sz="1600" noProof="0" dirty="0"/>
              <a:t>&amp; opletten:</a:t>
            </a:r>
            <a:br>
              <a:rPr lang="nl-BE" sz="1600" noProof="0" dirty="0"/>
            </a:br>
            <a:r>
              <a:rPr lang="nl-BE" sz="1600" noProof="0" dirty="0"/>
              <a:t>van snelheidscultuur naar veiligheidscultuur</a:t>
            </a:r>
            <a:endParaRPr lang="nl-BE" sz="1600" noProof="0" dirty="0" smtClean="0"/>
          </a:p>
          <a:p>
            <a:pPr marL="285750" indent="-285750">
              <a:buFont typeface="Arial" panose="020B0604020202020204" pitchFamily="34" charset="0"/>
              <a:buChar char="•"/>
            </a:pPr>
            <a:r>
              <a:rPr lang="nl-BE" sz="1600" noProof="0" dirty="0" smtClean="0"/>
              <a:t>Gebruikers zijn tevreden!</a:t>
            </a:r>
          </a:p>
          <a:p>
            <a:pPr marL="285750" indent="-285750">
              <a:buFont typeface="Arial" panose="020B0604020202020204" pitchFamily="34" charset="0"/>
              <a:buChar char="•"/>
            </a:pPr>
            <a:r>
              <a:rPr lang="nl-BE" sz="1600" noProof="0" dirty="0" smtClean="0"/>
              <a:t>Doelpubliek tot nu vooral mensen die al zeer bewust zijn van veiligheidsproblematiek, effecten veel groter als meerderheid in het bad gaat</a:t>
            </a:r>
          </a:p>
          <a:p>
            <a:pPr marL="285750" indent="-285750">
              <a:buFont typeface="Arial" panose="020B0604020202020204" pitchFamily="34" charset="0"/>
              <a:buChar char="•"/>
            </a:pPr>
            <a:r>
              <a:rPr lang="nl-BE" sz="1600" dirty="0" smtClean="0"/>
              <a:t>Verzekeraar staat dichtste bij de grote massa van bestuurders</a:t>
            </a:r>
            <a:endParaRPr lang="nl-BE" sz="1600" noProof="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PHYD- </a:t>
            </a:r>
            <a:r>
              <a:rPr lang="nl-BE" noProof="0" dirty="0" err="1" smtClean="0"/>
              <a:t>Pay</a:t>
            </a:r>
            <a:r>
              <a:rPr lang="nl-BE" noProof="0" dirty="0" smtClean="0"/>
              <a:t> How </a:t>
            </a:r>
            <a:r>
              <a:rPr lang="nl-BE" noProof="0" dirty="0" err="1" smtClean="0"/>
              <a:t>You</a:t>
            </a:r>
            <a:r>
              <a:rPr lang="nl-BE" noProof="0" dirty="0" smtClean="0"/>
              <a:t> Drive: de verzekeraar als coach</a:t>
            </a:r>
            <a:endParaRPr lang="nl-BE" noProof="0" dirty="0"/>
          </a:p>
        </p:txBody>
      </p:sp>
      <p:sp>
        <p:nvSpPr>
          <p:cNvPr id="3" name="Text Placeholder 2"/>
          <p:cNvSpPr>
            <a:spLocks noGrp="1"/>
          </p:cNvSpPr>
          <p:nvPr>
            <p:ph type="body" idx="1"/>
          </p:nvPr>
        </p:nvSpPr>
        <p:spPr>
          <a:xfrm>
            <a:off x="311700" y="1428750"/>
            <a:ext cx="8520600" cy="3124200"/>
          </a:xfrm>
        </p:spPr>
        <p:txBody>
          <a:bodyPr/>
          <a:lstStyle/>
          <a:p>
            <a:pPr marL="285750" lvl="0" indent="-285750">
              <a:buFont typeface="Arial" panose="020B0604020202020204" pitchFamily="34" charset="0"/>
              <a:buChar char="•"/>
            </a:pPr>
            <a:r>
              <a:rPr lang="nl-BE" noProof="0" dirty="0" smtClean="0"/>
              <a:t>Ontstaan in US, daarna UK, Italië, NL</a:t>
            </a:r>
          </a:p>
          <a:p>
            <a:pPr marL="285750" lvl="0" indent="-285750">
              <a:buFont typeface="Arial" panose="020B0604020202020204" pitchFamily="34" charset="0"/>
              <a:buChar char="•"/>
            </a:pPr>
            <a:r>
              <a:rPr lang="nl-BE" noProof="0" dirty="0" smtClean="0"/>
              <a:t>Meestal via </a:t>
            </a:r>
            <a:r>
              <a:rPr lang="nl-BE" noProof="0" dirty="0" err="1" smtClean="0"/>
              <a:t>dongle</a:t>
            </a:r>
            <a:r>
              <a:rPr lang="nl-BE" noProof="0" dirty="0" smtClean="0"/>
              <a:t>/</a:t>
            </a:r>
            <a:r>
              <a:rPr lang="nl-BE" noProof="0" dirty="0" err="1" smtClean="0"/>
              <a:t>chipin</a:t>
            </a:r>
            <a:r>
              <a:rPr lang="nl-BE" noProof="0" dirty="0" smtClean="0"/>
              <a:t> &amp; OBD poort: betrouwbaarder &amp; meer info</a:t>
            </a:r>
          </a:p>
          <a:p>
            <a:pPr marL="285750" lvl="0" indent="-285750">
              <a:buFont typeface="Arial" panose="020B0604020202020204" pitchFamily="34" charset="0"/>
              <a:buChar char="•"/>
            </a:pPr>
            <a:r>
              <a:rPr lang="nl-BE" noProof="0" dirty="0" err="1" smtClean="0"/>
              <a:t>Danlaw</a:t>
            </a:r>
            <a:r>
              <a:rPr lang="nl-BE" noProof="0" dirty="0" smtClean="0"/>
              <a:t> marktleider – 2,5 miljoen </a:t>
            </a:r>
            <a:r>
              <a:rPr lang="nl-BE" noProof="0" dirty="0" err="1" smtClean="0"/>
              <a:t>devices</a:t>
            </a:r>
            <a:endParaRPr lang="nl-BE" noProof="0"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3013364"/>
            <a:ext cx="3962400" cy="190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0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520600" cy="707400"/>
          </a:xfrm>
        </p:spPr>
        <p:txBody>
          <a:bodyPr/>
          <a:lstStyle/>
          <a:p>
            <a:r>
              <a:rPr lang="nl-BE" noProof="0" dirty="0" smtClean="0"/>
              <a:t>NL (1) - Fairzekering</a:t>
            </a:r>
            <a:endParaRPr lang="nl-BE" noProof="0" dirty="0"/>
          </a:p>
        </p:txBody>
      </p:sp>
      <p:sp>
        <p:nvSpPr>
          <p:cNvPr id="3" name="Text Placeholder 2"/>
          <p:cNvSpPr>
            <a:spLocks noGrp="1"/>
          </p:cNvSpPr>
          <p:nvPr>
            <p:ph type="body" idx="1"/>
          </p:nvPr>
        </p:nvSpPr>
        <p:spPr/>
        <p:txBody>
          <a:bodyPr/>
          <a:lstStyle/>
          <a:p>
            <a:endParaRPr lang="nl-BE" noProof="0" dirty="0" smtClean="0"/>
          </a:p>
          <a:p>
            <a:endParaRPr lang="nl-BE" noProof="0" dirty="0"/>
          </a:p>
          <a:p>
            <a:endParaRPr lang="nl-BE" noProof="0" dirty="0" smtClean="0"/>
          </a:p>
          <a:p>
            <a:endParaRPr lang="nl-BE" noProof="0" dirty="0"/>
          </a:p>
          <a:p>
            <a:endParaRPr lang="nl-BE" noProof="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634" y="1098036"/>
            <a:ext cx="998772" cy="99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1149156"/>
            <a:ext cx="2938450" cy="7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2166295"/>
            <a:ext cx="6932342" cy="259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6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5750"/>
            <a:ext cx="8520600" cy="707400"/>
          </a:xfrm>
        </p:spPr>
        <p:txBody>
          <a:bodyPr/>
          <a:lstStyle/>
          <a:p>
            <a:r>
              <a:rPr lang="nl-BE" noProof="0" dirty="0" smtClean="0"/>
              <a:t>NL (2) Aegon</a:t>
            </a:r>
            <a:endParaRPr lang="nl-BE" noProof="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0"/>
            <a:ext cx="2671907"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693841"/>
            <a:ext cx="3315767" cy="101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247900"/>
            <a:ext cx="3586976" cy="125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1047750"/>
            <a:ext cx="569134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97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398" y="2419350"/>
            <a:ext cx="622652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2400" y="285750"/>
            <a:ext cx="8520600" cy="707400"/>
          </a:xfrm>
        </p:spPr>
        <p:txBody>
          <a:bodyPr/>
          <a:lstStyle/>
          <a:p>
            <a:r>
              <a:rPr lang="nl-BE" noProof="0" dirty="0" smtClean="0"/>
              <a:t>NL (3) ANWB</a:t>
            </a:r>
            <a:endParaRPr lang="nl-BE" noProof="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575" y="2676525"/>
            <a:ext cx="21812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8600" y="4486930"/>
            <a:ext cx="8534400" cy="523220"/>
          </a:xfrm>
          <a:prstGeom prst="rect">
            <a:avLst/>
          </a:prstGeom>
        </p:spPr>
        <p:txBody>
          <a:bodyPr wrap="square">
            <a:spAutoFit/>
          </a:bodyPr>
          <a:lstStyle/>
          <a:p>
            <a:r>
              <a:rPr lang="nl-BE" i="1" dirty="0" smtClean="0"/>
              <a:t>“De </a:t>
            </a:r>
            <a:r>
              <a:rPr lang="nl-BE" i="1" dirty="0"/>
              <a:t>gemiddelde rijscore, die mensen met een Veilig Rijden Autoverzekering halen, is op dit moment 75. Zij hebben gemiddeld 17,5% veilige rijderskorting ontvangen</a:t>
            </a:r>
            <a:r>
              <a:rPr lang="nl-BE" i="1" dirty="0" smtClean="0"/>
              <a:t>.”</a:t>
            </a:r>
            <a:endParaRPr lang="nl-BE"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504950"/>
            <a:ext cx="7878762" cy="96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113" y="895350"/>
            <a:ext cx="5451087" cy="76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0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Standaard keuze autoverzekering bij ANWB!</a:t>
            </a:r>
            <a:endParaRPr lang="nl-BE"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895350"/>
            <a:ext cx="7086600" cy="412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953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96518"/>
            <a:ext cx="5363737" cy="116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txBody>
          <a:bodyPr/>
          <a:lstStyle/>
          <a:p>
            <a:r>
              <a:rPr lang="nl-BE" noProof="0" dirty="0" smtClean="0"/>
              <a:t>NL (4) Nationale Nederlanden</a:t>
            </a:r>
            <a:endParaRPr lang="nl-BE" noProof="0" dirty="0"/>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707" y="3105150"/>
            <a:ext cx="3657600" cy="10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128137"/>
            <a:ext cx="3178041" cy="471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5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 aarzelende start…</a:t>
            </a:r>
            <a:endParaRPr lang="nl-BE" noProof="0" dirty="0"/>
          </a:p>
        </p:txBody>
      </p:sp>
      <p:sp>
        <p:nvSpPr>
          <p:cNvPr id="3" name="Text Placeholder 2"/>
          <p:cNvSpPr>
            <a:spLocks noGrp="1"/>
          </p:cNvSpPr>
          <p:nvPr>
            <p:ph type="body" idx="1"/>
          </p:nvPr>
        </p:nvSpPr>
        <p:spPr>
          <a:xfrm>
            <a:off x="311700" y="1047750"/>
            <a:ext cx="4869900" cy="3505200"/>
          </a:xfrm>
        </p:spPr>
        <p:txBody>
          <a:bodyPr/>
          <a:lstStyle/>
          <a:p>
            <a:pPr marL="285750" indent="-285750">
              <a:buFont typeface="Arial" panose="020B0604020202020204" pitchFamily="34" charset="0"/>
              <a:buChar char="•"/>
            </a:pPr>
            <a:r>
              <a:rPr lang="nl-BE" noProof="0" dirty="0" err="1" smtClean="0"/>
              <a:t>Coronodirect</a:t>
            </a:r>
            <a:r>
              <a:rPr lang="nl-BE" noProof="0" dirty="0"/>
              <a:t> </a:t>
            </a:r>
            <a:r>
              <a:rPr lang="nl-BE" noProof="0" dirty="0" smtClean="0"/>
              <a:t>( </a:t>
            </a:r>
            <a:r>
              <a:rPr lang="nl-BE" noProof="0" dirty="0" err="1" smtClean="0"/>
              <a:t>Belfius</a:t>
            </a:r>
            <a:r>
              <a:rPr lang="nl-BE" noProof="0" dirty="0" smtClean="0"/>
              <a:t>) : Caro-app  + onderzoeksproject </a:t>
            </a:r>
            <a:r>
              <a:rPr lang="nl-BE" noProof="0" dirty="0" err="1" smtClean="0"/>
              <a:t>ism</a:t>
            </a:r>
            <a:r>
              <a:rPr lang="nl-BE" noProof="0" dirty="0" smtClean="0"/>
              <a:t> </a:t>
            </a:r>
            <a:r>
              <a:rPr lang="nl-BE" noProof="0" dirty="0" err="1" smtClean="0"/>
              <a:t>Ugent</a:t>
            </a:r>
            <a:r>
              <a:rPr lang="nl-BE" noProof="0" dirty="0" smtClean="0"/>
              <a:t>, </a:t>
            </a:r>
            <a:r>
              <a:rPr lang="nl-BE" noProof="0" dirty="0" err="1" smtClean="0"/>
              <a:t>Drivolution</a:t>
            </a:r>
            <a:r>
              <a:rPr lang="nl-BE" noProof="0" dirty="0" smtClean="0"/>
              <a:t> &amp; </a:t>
            </a:r>
            <a:r>
              <a:rPr lang="nl-BE" noProof="0" dirty="0" err="1" smtClean="0"/>
              <a:t>Sentiance</a:t>
            </a:r>
            <a:endParaRPr lang="nl-BE" noProof="0" dirty="0" smtClean="0"/>
          </a:p>
          <a:p>
            <a:pPr marL="285750" indent="-285750">
              <a:buFont typeface="Arial" panose="020B0604020202020204" pitchFamily="34" charset="0"/>
              <a:buChar char="•"/>
            </a:pPr>
            <a:r>
              <a:rPr lang="nl-BE" noProof="0" dirty="0" err="1" smtClean="0"/>
              <a:t>Baloise</a:t>
            </a:r>
            <a:r>
              <a:rPr lang="nl-BE" noProof="0" dirty="0" smtClean="0"/>
              <a:t> experimenteerde in 2015</a:t>
            </a:r>
          </a:p>
          <a:p>
            <a:pPr marL="285750" indent="-285750">
              <a:buFont typeface="Arial" panose="020B0604020202020204" pitchFamily="34" charset="0"/>
              <a:buChar char="•"/>
            </a:pPr>
            <a:r>
              <a:rPr lang="nl-BE" dirty="0" err="1"/>
              <a:t>Axa</a:t>
            </a:r>
            <a:r>
              <a:rPr lang="nl-BE" dirty="0"/>
              <a:t> </a:t>
            </a:r>
            <a:r>
              <a:rPr lang="nl-BE" dirty="0" err="1"/>
              <a:t>DriveExperience</a:t>
            </a:r>
            <a:endParaRPr lang="nl-BE" dirty="0"/>
          </a:p>
          <a:p>
            <a:pPr marL="285750" indent="-285750">
              <a:buFont typeface="Arial" panose="020B0604020202020204" pitchFamily="34" charset="0"/>
              <a:buChar char="•"/>
            </a:pPr>
            <a:r>
              <a:rPr lang="nl-BE" dirty="0"/>
              <a:t>KBC </a:t>
            </a:r>
            <a:r>
              <a:rPr lang="nl-BE" dirty="0" err="1"/>
              <a:t>DriveSafe</a:t>
            </a:r>
            <a:endParaRPr lang="nl-BE" dirty="0"/>
          </a:p>
          <a:p>
            <a:pPr marL="285750" indent="-285750">
              <a:buFont typeface="Arial" panose="020B0604020202020204" pitchFamily="34" charset="0"/>
              <a:buChar char="•"/>
            </a:pPr>
            <a:r>
              <a:rPr lang="nl-BE" dirty="0"/>
              <a:t>Kegels &amp; Van Antwerpen NV</a:t>
            </a:r>
            <a:br>
              <a:rPr lang="nl-BE" dirty="0"/>
            </a:br>
            <a:r>
              <a:rPr lang="nl-BE" dirty="0">
                <a:hlinkClick r:id="rId2"/>
              </a:rPr>
              <a:t>http://www.safetystick.be/</a:t>
            </a:r>
            <a:r>
              <a:rPr lang="nl-BE" dirty="0"/>
              <a:t> </a:t>
            </a:r>
          </a:p>
          <a:p>
            <a:pPr marL="285750" indent="-285750">
              <a:buFont typeface="Arial" panose="020B0604020202020204" pitchFamily="34" charset="0"/>
              <a:buChar char="•"/>
            </a:pPr>
            <a:endParaRPr lang="nl-BE" noProof="0" dirty="0"/>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73029" y="1123950"/>
            <a:ext cx="16668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952750"/>
            <a:ext cx="3297237" cy="184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9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 maar veel beweging</a:t>
            </a:r>
            <a:endParaRPr lang="nl-B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599" y="1047750"/>
            <a:ext cx="6238067" cy="125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112" y="3257550"/>
            <a:ext cx="75872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2571750"/>
            <a:ext cx="772636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9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Zou jij in een stad willen wonen waarin iedereen zo’n verzekering heeft?</a:t>
            </a:r>
            <a:endParaRPr lang="nl-BE" noProof="0" dirty="0"/>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1685958"/>
            <a:ext cx="2943665" cy="324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685958"/>
            <a:ext cx="2971800" cy="324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0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1/3 Context</a:t>
            </a:r>
            <a:endParaRPr lang="nl-BE" dirty="0"/>
          </a:p>
        </p:txBody>
      </p:sp>
      <p:sp>
        <p:nvSpPr>
          <p:cNvPr id="8" name="Text Placeholder 7"/>
          <p:cNvSpPr>
            <a:spLocks noGrp="1"/>
          </p:cNvSpPr>
          <p:nvPr>
            <p:ph type="body" idx="2"/>
          </p:nvPr>
        </p:nvSpPr>
        <p:spPr/>
        <p:txBody>
          <a:bodyPr/>
          <a:lstStyle/>
          <a:p>
            <a:r>
              <a:rPr lang="nl-BE" dirty="0"/>
              <a:t>Mobiliteitsknelpunten &amp; </a:t>
            </a:r>
            <a:r>
              <a:rPr lang="nl-BE" dirty="0" smtClean="0"/>
              <a:t>marktevoluties</a:t>
            </a:r>
            <a:endParaRPr lang="nl-BE" dirty="0"/>
          </a:p>
          <a:p>
            <a:endParaRPr lang="nl-BE" dirty="0"/>
          </a:p>
        </p:txBody>
      </p:sp>
    </p:spTree>
    <p:extLst>
      <p:ext uri="{BB962C8B-B14F-4D97-AF65-F5344CB8AC3E}">
        <p14:creationId xmlns:p14="http://schemas.microsoft.com/office/powerpoint/2010/main" val="4197501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Waarom breekt dit niet sneller door?</a:t>
            </a:r>
            <a:endParaRPr lang="nl-BE" noProof="0" dirty="0"/>
          </a:p>
        </p:txBody>
      </p:sp>
      <p:sp>
        <p:nvSpPr>
          <p:cNvPr id="3" name="Text Placeholder 2"/>
          <p:cNvSpPr>
            <a:spLocks noGrp="1"/>
          </p:cNvSpPr>
          <p:nvPr>
            <p:ph type="body" idx="1"/>
          </p:nvPr>
        </p:nvSpPr>
        <p:spPr/>
        <p:txBody>
          <a:bodyPr/>
          <a:lstStyle/>
          <a:p>
            <a:pPr marL="514350" lvl="0" indent="-285750">
              <a:buFont typeface="Arial" panose="020B0604020202020204" pitchFamily="34" charset="0"/>
              <a:buChar char="•"/>
            </a:pPr>
            <a:r>
              <a:rPr lang="nl-BE" noProof="0" dirty="0" smtClean="0"/>
              <a:t>Onbekend maakt onbemind, beperkt aanbod in BE</a:t>
            </a:r>
            <a:endParaRPr lang="nl-BE" noProof="0" dirty="0"/>
          </a:p>
          <a:p>
            <a:pPr marL="514350" indent="-285750">
              <a:buFont typeface="Arial" panose="020B0604020202020204" pitchFamily="34" charset="0"/>
              <a:buChar char="•"/>
            </a:pPr>
            <a:r>
              <a:rPr lang="nl-BE" noProof="0" dirty="0" smtClean="0"/>
              <a:t>Koudwatervrees, ‘big </a:t>
            </a:r>
            <a:r>
              <a:rPr lang="nl-BE" noProof="0" dirty="0" err="1" smtClean="0"/>
              <a:t>brother</a:t>
            </a:r>
            <a:r>
              <a:rPr lang="nl-BE" noProof="0" dirty="0" smtClean="0"/>
              <a:t>’ argument, ‘ik ben al een goede chauffeur’, ‘geen tijd voor’, wantrouwen</a:t>
            </a:r>
          </a:p>
          <a:p>
            <a:pPr marL="514350" indent="-285750">
              <a:buFont typeface="Arial" panose="020B0604020202020204" pitchFamily="34" charset="0"/>
              <a:buChar char="•"/>
            </a:pPr>
            <a:r>
              <a:rPr lang="nl-BE" noProof="0" dirty="0" smtClean="0"/>
              <a:t>Vaak nog onvoldoende </a:t>
            </a:r>
            <a:r>
              <a:rPr lang="nl-BE" noProof="0" dirty="0"/>
              <a:t>meerwaarde </a:t>
            </a:r>
            <a:r>
              <a:rPr lang="nl-BE" noProof="0" dirty="0" smtClean="0"/>
              <a:t>om </a:t>
            </a:r>
            <a:r>
              <a:rPr lang="nl-BE" noProof="0" dirty="0"/>
              <a:t>veranderingsweerstand te </a:t>
            </a:r>
            <a:r>
              <a:rPr lang="nl-BE" noProof="0" dirty="0" smtClean="0"/>
              <a:t>overwinnen</a:t>
            </a:r>
          </a:p>
          <a:p>
            <a:pPr marL="514350" indent="-285750">
              <a:buFont typeface="Arial" panose="020B0604020202020204" pitchFamily="34" charset="0"/>
              <a:buChar char="•"/>
            </a:pPr>
            <a:r>
              <a:rPr lang="nl-BE" noProof="0" dirty="0"/>
              <a:t>Verspreide initiatieven hebben moeite om aan voldoende deelnemers te geraken. </a:t>
            </a:r>
            <a:r>
              <a:rPr lang="nl-BE" noProof="0" dirty="0" err="1"/>
              <a:t>Bvb</a:t>
            </a:r>
            <a:r>
              <a:rPr lang="nl-BE" noProof="0" dirty="0"/>
              <a:t>. CARO app, testpubliek van 500 </a:t>
            </a:r>
            <a:r>
              <a:rPr lang="nl-BE" noProof="0" dirty="0" err="1"/>
              <a:t>ipv</a:t>
            </a:r>
            <a:r>
              <a:rPr lang="nl-BE" noProof="0" dirty="0"/>
              <a:t> doel van 5000</a:t>
            </a:r>
          </a:p>
          <a:p>
            <a:pPr marL="514350" lvl="0" indent="-285750">
              <a:buFont typeface="Arial" panose="020B0604020202020204" pitchFamily="34" charset="0"/>
              <a:buChar char="•"/>
            </a:pPr>
            <a:r>
              <a:rPr lang="nl-BE" noProof="0" dirty="0" smtClean="0"/>
              <a:t>Kip/ei probleem: kostprijs &amp; aanbod aan diensten zijn afhankelijk van voldoende # gebruikers</a:t>
            </a:r>
            <a:endParaRPr lang="nl-BE" noProof="0" dirty="0"/>
          </a:p>
          <a:p>
            <a:endParaRPr lang="nl-BE" noProof="0" dirty="0"/>
          </a:p>
        </p:txBody>
      </p:sp>
    </p:spTree>
    <p:extLst>
      <p:ext uri="{BB962C8B-B14F-4D97-AF65-F5344CB8AC3E}">
        <p14:creationId xmlns:p14="http://schemas.microsoft.com/office/powerpoint/2010/main" val="3330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500" y="1039674"/>
            <a:ext cx="4045200" cy="2827475"/>
          </a:xfrm>
        </p:spPr>
        <p:txBody>
          <a:bodyPr/>
          <a:lstStyle/>
          <a:p>
            <a:r>
              <a:rPr lang="nl-BE" dirty="0" smtClean="0"/>
              <a:t>2/3 </a:t>
            </a:r>
            <a:br>
              <a:rPr lang="nl-BE" dirty="0" smtClean="0"/>
            </a:br>
            <a:r>
              <a:rPr lang="nl-BE" dirty="0" smtClean="0"/>
              <a:t>Het slimme rijden voor iedereen</a:t>
            </a:r>
            <a:endParaRPr lang="nl-BE" dirty="0"/>
          </a:p>
        </p:txBody>
      </p:sp>
      <p:sp>
        <p:nvSpPr>
          <p:cNvPr id="9" name="Text Placeholder 8"/>
          <p:cNvSpPr>
            <a:spLocks noGrp="1"/>
          </p:cNvSpPr>
          <p:nvPr>
            <p:ph type="body" idx="2"/>
          </p:nvPr>
        </p:nvSpPr>
        <p:spPr/>
        <p:txBody>
          <a:bodyPr/>
          <a:lstStyle/>
          <a:p>
            <a:r>
              <a:rPr lang="nl-BE" dirty="0" smtClean="0"/>
              <a:t>Technologie als hefboom voor burgerschap op de weg</a:t>
            </a:r>
            <a:endParaRPr lang="nl-BE" dirty="0"/>
          </a:p>
        </p:txBody>
      </p:sp>
    </p:spTree>
    <p:extLst>
      <p:ext uri="{BB962C8B-B14F-4D97-AF65-F5344CB8AC3E}">
        <p14:creationId xmlns:p14="http://schemas.microsoft.com/office/powerpoint/2010/main" val="2717617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De </a:t>
            </a:r>
            <a:r>
              <a:rPr lang="nl-BE" dirty="0"/>
              <a:t>piramide van veilig rijden</a:t>
            </a:r>
          </a:p>
        </p:txBody>
      </p:sp>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299" y="1264007"/>
            <a:ext cx="8691563" cy="260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8762" y="4248150"/>
            <a:ext cx="3796232" cy="307777"/>
          </a:xfrm>
          <a:prstGeom prst="rect">
            <a:avLst/>
          </a:prstGeom>
        </p:spPr>
        <p:txBody>
          <a:bodyPr wrap="none">
            <a:spAutoFit/>
          </a:bodyPr>
          <a:lstStyle/>
          <a:p>
            <a:r>
              <a:rPr lang="nl-BE" i="1" dirty="0" smtClean="0"/>
              <a:t>www.coronadirect.be/nl/auto/caro/veilig-rijden</a:t>
            </a:r>
          </a:p>
        </p:txBody>
      </p:sp>
    </p:spTree>
    <p:extLst>
      <p:ext uri="{BB962C8B-B14F-4D97-AF65-F5344CB8AC3E}">
        <p14:creationId xmlns:p14="http://schemas.microsoft.com/office/powerpoint/2010/main" val="652507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Slim rijden = veilig rijden met duurzaamheidstoets</a:t>
            </a:r>
            <a:endParaRPr lang="nl-BE" dirty="0"/>
          </a:p>
        </p:txBody>
      </p:sp>
      <p:pic>
        <p:nvPicPr>
          <p:cNvPr id="4" name="Picture 4" descr="Image result for traffic congestion societal benefi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895350"/>
            <a:ext cx="6382729" cy="386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057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i="1" noProof="0" dirty="0" smtClean="0"/>
              <a:t>Burgerschap</a:t>
            </a:r>
            <a:r>
              <a:rPr lang="nl-BE" noProof="0" dirty="0" smtClean="0"/>
              <a:t>  is het codewoord</a:t>
            </a:r>
            <a:endParaRPr lang="nl-BE" i="1" noProof="0" dirty="0"/>
          </a:p>
        </p:txBody>
      </p:sp>
      <p:sp>
        <p:nvSpPr>
          <p:cNvPr id="3" name="Text Placeholder 2"/>
          <p:cNvSpPr>
            <a:spLocks noGrp="1"/>
          </p:cNvSpPr>
          <p:nvPr>
            <p:ph type="body" idx="1"/>
          </p:nvPr>
        </p:nvSpPr>
        <p:spPr>
          <a:xfrm>
            <a:off x="311700" y="1123950"/>
            <a:ext cx="8520600" cy="3429000"/>
          </a:xfrm>
        </p:spPr>
        <p:txBody>
          <a:bodyPr/>
          <a:lstStyle/>
          <a:p>
            <a:r>
              <a:rPr lang="nl-BE" noProof="0" dirty="0" smtClean="0"/>
              <a:t>Technologie als ‘</a:t>
            </a:r>
            <a:r>
              <a:rPr lang="nl-BE" noProof="0" dirty="0" err="1" smtClean="0"/>
              <a:t>enabler</a:t>
            </a:r>
            <a:r>
              <a:rPr lang="nl-BE" noProof="0" dirty="0" smtClean="0"/>
              <a:t>’ van </a:t>
            </a:r>
            <a:r>
              <a:rPr lang="nl-BE" i="1" noProof="0" dirty="0" smtClean="0"/>
              <a:t>burgerschap. </a:t>
            </a:r>
            <a:r>
              <a:rPr lang="nl-BE" noProof="0" dirty="0" smtClean="0"/>
              <a:t>Het slimme rijden</a:t>
            </a:r>
            <a:r>
              <a:rPr lang="nl-BE" i="1" noProof="0" dirty="0" smtClean="0"/>
              <a:t> </a:t>
            </a:r>
            <a:r>
              <a:rPr lang="nl-BE" noProof="0" dirty="0" smtClean="0"/>
              <a:t>leidt tot:</a:t>
            </a:r>
          </a:p>
          <a:p>
            <a:pPr marL="342900" indent="-342900">
              <a:buFont typeface="+mj-lt"/>
              <a:buAutoNum type="arabicParenR"/>
            </a:pPr>
            <a:r>
              <a:rPr lang="nl-BE" noProof="0" dirty="0" smtClean="0"/>
              <a:t>Hogere verkeersveiligheid</a:t>
            </a:r>
          </a:p>
          <a:p>
            <a:pPr marL="342900" indent="-342900">
              <a:buFont typeface="+mj-lt"/>
              <a:buAutoNum type="arabicParenR"/>
            </a:pPr>
            <a:r>
              <a:rPr lang="nl-BE" noProof="0" dirty="0" smtClean="0"/>
              <a:t>Hogere kwaliteit van de leefomgeving</a:t>
            </a:r>
            <a:endParaRPr lang="nl-BE" noProof="0" dirty="0"/>
          </a:p>
          <a:p>
            <a:pPr marL="342900" indent="-342900">
              <a:buFont typeface="+mj-lt"/>
              <a:buAutoNum type="arabicParenR"/>
            </a:pPr>
            <a:r>
              <a:rPr lang="nl-BE" noProof="0" dirty="0" smtClean="0"/>
              <a:t>Vlotter verkeer</a:t>
            </a:r>
          </a:p>
          <a:p>
            <a:pPr marL="342900" indent="-342900">
              <a:buFont typeface="+mj-lt"/>
              <a:buAutoNum type="arabicParenR"/>
            </a:pPr>
            <a:r>
              <a:rPr lang="nl-BE" dirty="0"/>
              <a:t>Betere luchtkwaliteit &amp; minder CO2</a:t>
            </a:r>
          </a:p>
          <a:p>
            <a:pPr marL="342900" indent="-342900">
              <a:buFont typeface="+mj-lt"/>
              <a:buAutoNum type="arabicParenR"/>
            </a:pPr>
            <a:endParaRPr lang="nl-BE" noProof="0" dirty="0"/>
          </a:p>
        </p:txBody>
      </p:sp>
    </p:spTree>
    <p:extLst>
      <p:ext uri="{BB962C8B-B14F-4D97-AF65-F5344CB8AC3E}">
        <p14:creationId xmlns:p14="http://schemas.microsoft.com/office/powerpoint/2010/main" val="3701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Beter dan verplichten: </a:t>
            </a:r>
            <a:br>
              <a:rPr lang="nl-BE" noProof="0" dirty="0" smtClean="0"/>
            </a:br>
            <a:r>
              <a:rPr lang="nl-BE" noProof="0" dirty="0" err="1" smtClean="0"/>
              <a:t>bottom</a:t>
            </a:r>
            <a:r>
              <a:rPr lang="nl-BE" noProof="0" dirty="0" smtClean="0"/>
              <a:t> up approach versterken	</a:t>
            </a:r>
            <a:endParaRPr lang="nl-BE" noProof="0" dirty="0"/>
          </a:p>
        </p:txBody>
      </p:sp>
      <p:sp>
        <p:nvSpPr>
          <p:cNvPr id="3" name="Text Placeholder 2"/>
          <p:cNvSpPr>
            <a:spLocks noGrp="1"/>
          </p:cNvSpPr>
          <p:nvPr>
            <p:ph type="body" idx="1"/>
          </p:nvPr>
        </p:nvSpPr>
        <p:spPr>
          <a:xfrm>
            <a:off x="311700" y="1504950"/>
            <a:ext cx="8520600" cy="3048000"/>
          </a:xfrm>
        </p:spPr>
        <p:txBody>
          <a:bodyPr/>
          <a:lstStyle/>
          <a:p>
            <a:pPr marL="285750" indent="-285750">
              <a:buFont typeface="Arial" panose="020B0604020202020204" pitchFamily="34" charset="0"/>
              <a:buChar char="•"/>
            </a:pPr>
            <a:r>
              <a:rPr lang="nl-BE" noProof="0" dirty="0" smtClean="0"/>
              <a:t>Focus </a:t>
            </a:r>
            <a:r>
              <a:rPr lang="nl-BE" noProof="0" dirty="0"/>
              <a:t>op </a:t>
            </a:r>
            <a:r>
              <a:rPr lang="nl-BE" b="1" noProof="0" dirty="0" smtClean="0"/>
              <a:t>intrinsieke motivatie &amp; </a:t>
            </a:r>
            <a:r>
              <a:rPr lang="nl-BE" b="1" dirty="0"/>
              <a:t>voordelen verantwoord rijgedrag </a:t>
            </a:r>
            <a:endParaRPr lang="nl-BE" b="1" noProof="0" dirty="0" smtClean="0"/>
          </a:p>
          <a:p>
            <a:pPr marL="285750" indent="-285750">
              <a:buFont typeface="Arial" panose="020B0604020202020204" pitchFamily="34" charset="0"/>
              <a:buChar char="•"/>
            </a:pPr>
            <a:r>
              <a:rPr lang="nl-BE" dirty="0"/>
              <a:t>Eigen keuze zeer belangrijk voor intrinsieke motivatie</a:t>
            </a:r>
            <a:r>
              <a:rPr lang="nl-BE" dirty="0" smtClean="0"/>
              <a:t>!</a:t>
            </a:r>
            <a:endParaRPr lang="nl-BE" b="1" noProof="0" dirty="0" smtClean="0"/>
          </a:p>
          <a:p>
            <a:pPr marL="285750" indent="-285750">
              <a:buFont typeface="Arial" panose="020B0604020202020204" pitchFamily="34" charset="0"/>
              <a:buChar char="•"/>
            </a:pPr>
            <a:r>
              <a:rPr lang="nl-BE" b="1" noProof="0" dirty="0" smtClean="0"/>
              <a:t>Bedrijven </a:t>
            </a:r>
            <a:r>
              <a:rPr lang="nl-BE" noProof="0" dirty="0" smtClean="0"/>
              <a:t>kunnen voortrekkersrol spelen via eigen vloot/werknemers</a:t>
            </a:r>
          </a:p>
          <a:p>
            <a:pPr marL="285750" indent="-285750">
              <a:buFont typeface="Arial" panose="020B0604020202020204" pitchFamily="34" charset="0"/>
              <a:buChar char="•"/>
            </a:pPr>
            <a:r>
              <a:rPr lang="nl-BE" b="1" noProof="0" dirty="0" smtClean="0"/>
              <a:t>M</a:t>
            </a:r>
            <a:r>
              <a:rPr lang="nl-BE" noProof="0" dirty="0" smtClean="0"/>
              <a:t>aatschappelijk </a:t>
            </a:r>
            <a:r>
              <a:rPr lang="nl-BE" b="1" noProof="0" dirty="0"/>
              <a:t>V</a:t>
            </a:r>
            <a:r>
              <a:rPr lang="nl-BE" noProof="0" dirty="0"/>
              <a:t>erantwoord </a:t>
            </a:r>
            <a:r>
              <a:rPr lang="nl-BE" b="1" noProof="0" dirty="0"/>
              <a:t>O</a:t>
            </a:r>
            <a:r>
              <a:rPr lang="nl-BE" noProof="0" dirty="0"/>
              <a:t>ndernemen.</a:t>
            </a:r>
            <a:br>
              <a:rPr lang="nl-BE" noProof="0" dirty="0"/>
            </a:br>
            <a:r>
              <a:rPr lang="nl-BE" noProof="0" dirty="0" smtClean="0"/>
              <a:t>Voorbeelden: </a:t>
            </a:r>
            <a:r>
              <a:rPr lang="nl-BE" noProof="0" dirty="0"/>
              <a:t>BASF Antwerpen, BT Safe </a:t>
            </a:r>
            <a:r>
              <a:rPr lang="nl-BE" noProof="0" dirty="0" err="1"/>
              <a:t>Driving</a:t>
            </a:r>
            <a:r>
              <a:rPr lang="nl-BE" noProof="0" dirty="0"/>
              <a:t> Program, Unilever – “Motor On Mobile Off” , … </a:t>
            </a:r>
            <a:endParaRPr lang="nl-BE" noProof="0" dirty="0" smtClean="0"/>
          </a:p>
          <a:p>
            <a:pPr marL="285750" indent="-285750">
              <a:buFont typeface="Arial" panose="020B0604020202020204" pitchFamily="34" charset="0"/>
              <a:buChar char="•"/>
            </a:pPr>
            <a:r>
              <a:rPr lang="nl-BE" noProof="0" dirty="0" smtClean="0"/>
              <a:t>Aanbod VSV, ETSC </a:t>
            </a:r>
            <a:r>
              <a:rPr lang="nl-BE" noProof="0" dirty="0" err="1" smtClean="0"/>
              <a:t>Praise</a:t>
            </a:r>
            <a:r>
              <a:rPr lang="nl-BE" noProof="0" dirty="0" smtClean="0"/>
              <a:t>, …</a:t>
            </a:r>
            <a:endParaRPr lang="nl-BE" noProof="0" dirty="0"/>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a:p>
        </p:txBody>
      </p:sp>
    </p:spTree>
    <p:extLst>
      <p:ext uri="{BB962C8B-B14F-4D97-AF65-F5344CB8AC3E}">
        <p14:creationId xmlns:p14="http://schemas.microsoft.com/office/powerpoint/2010/main" val="2090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Ieder zijn oplossing?</a:t>
            </a:r>
            <a:endParaRPr lang="nl-BE" dirty="0"/>
          </a:p>
        </p:txBody>
      </p:sp>
      <p:sp>
        <p:nvSpPr>
          <p:cNvPr id="4" name="Text Placeholder 3"/>
          <p:cNvSpPr>
            <a:spLocks noGrp="1"/>
          </p:cNvSpPr>
          <p:nvPr>
            <p:ph type="body" idx="1"/>
          </p:nvPr>
        </p:nvSpPr>
        <p:spPr>
          <a:xfrm>
            <a:off x="304800" y="3943350"/>
            <a:ext cx="8520600" cy="914400"/>
          </a:xfrm>
        </p:spPr>
        <p:txBody>
          <a:bodyPr/>
          <a:lstStyle/>
          <a:p>
            <a:r>
              <a:rPr lang="nl-BE" dirty="0"/>
              <a:t>Waaier aan </a:t>
            </a:r>
            <a:r>
              <a:rPr lang="nl-BE" dirty="0" smtClean="0"/>
              <a:t>eigen ‘</a:t>
            </a:r>
            <a:r>
              <a:rPr lang="nl-BE" dirty="0" err="1" smtClean="0"/>
              <a:t>connected</a:t>
            </a:r>
            <a:r>
              <a:rPr lang="nl-BE" dirty="0" smtClean="0"/>
              <a:t> </a:t>
            </a:r>
            <a:r>
              <a:rPr lang="nl-BE" dirty="0" err="1"/>
              <a:t>car</a:t>
            </a:r>
            <a:r>
              <a:rPr lang="nl-BE" dirty="0"/>
              <a:t>’ </a:t>
            </a:r>
            <a:r>
              <a:rPr lang="nl-BE" dirty="0" smtClean="0"/>
              <a:t>oplossingen </a:t>
            </a:r>
            <a:r>
              <a:rPr lang="nl-BE" dirty="0"/>
              <a:t>(autofabrikanten, vlooteigenaren, </a:t>
            </a:r>
            <a:r>
              <a:rPr lang="nl-BE" dirty="0" smtClean="0"/>
              <a:t>tol-organisaties, verzekeraars, …) </a:t>
            </a:r>
            <a:r>
              <a:rPr lang="nl-BE" dirty="0"/>
              <a:t>verhinderen </a:t>
            </a:r>
            <a:r>
              <a:rPr lang="nl-BE" dirty="0" smtClean="0"/>
              <a:t>echt succesverhaal</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984251"/>
            <a:ext cx="6392862" cy="283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1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569368"/>
            <a:ext cx="170844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0945" y="2503882"/>
            <a:ext cx="1382211" cy="139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3" name="Oval 5142"/>
          <p:cNvSpPr/>
          <p:nvPr/>
        </p:nvSpPr>
        <p:spPr>
          <a:xfrm>
            <a:off x="706345" y="1714497"/>
            <a:ext cx="5029200" cy="29718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138" name="TextBox 5137"/>
          <p:cNvSpPr txBox="1"/>
          <p:nvPr/>
        </p:nvSpPr>
        <p:spPr>
          <a:xfrm>
            <a:off x="2078724" y="1801372"/>
            <a:ext cx="2541647" cy="707886"/>
          </a:xfrm>
          <a:prstGeom prst="rect">
            <a:avLst/>
          </a:prstGeom>
          <a:noFill/>
        </p:spPr>
        <p:txBody>
          <a:bodyPr wrap="square" rtlCol="0">
            <a:spAutoFit/>
          </a:bodyPr>
          <a:lstStyle/>
          <a:p>
            <a:r>
              <a:rPr lang="en-GB" sz="2000" b="1" dirty="0" smtClean="0"/>
              <a:t>Trusted entity &amp; open </a:t>
            </a:r>
            <a:r>
              <a:rPr lang="en-GB" sz="2000" b="1" dirty="0" err="1" smtClean="0"/>
              <a:t>dataplatform</a:t>
            </a:r>
            <a:endParaRPr lang="en-GB" sz="2000" b="1" dirty="0"/>
          </a:p>
        </p:txBody>
      </p:sp>
      <p:sp>
        <p:nvSpPr>
          <p:cNvPr id="2" name="Title 1"/>
          <p:cNvSpPr>
            <a:spLocks noGrp="1"/>
          </p:cNvSpPr>
          <p:nvPr>
            <p:ph type="title"/>
          </p:nvPr>
        </p:nvSpPr>
        <p:spPr/>
        <p:txBody>
          <a:bodyPr/>
          <a:lstStyle/>
          <a:p>
            <a:r>
              <a:rPr lang="nl-BE" noProof="0" dirty="0" smtClean="0"/>
              <a:t>Ecosysteem moet beter!</a:t>
            </a:r>
            <a:endParaRPr lang="nl-BE" noProof="0" dirty="0"/>
          </a:p>
        </p:txBody>
      </p:sp>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5440" y="398516"/>
            <a:ext cx="1280160" cy="132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61838" y="3271198"/>
            <a:ext cx="1492856" cy="89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a:stCxn id="5122" idx="3"/>
            <a:endCxn id="5124" idx="1"/>
          </p:cNvCxnSpPr>
          <p:nvPr/>
        </p:nvCxnSpPr>
        <p:spPr>
          <a:xfrm flipV="1">
            <a:off x="2546642" y="3200398"/>
            <a:ext cx="674303" cy="2"/>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4"/>
          <p:cNvCxnSpPr>
            <a:stCxn id="5127" idx="1"/>
            <a:endCxn id="5124" idx="3"/>
          </p:cNvCxnSpPr>
          <p:nvPr/>
        </p:nvCxnSpPr>
        <p:spPr>
          <a:xfrm flipH="1" flipV="1">
            <a:off x="4603156" y="3200398"/>
            <a:ext cx="807044" cy="1229917"/>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4"/>
          <p:cNvCxnSpPr>
            <a:stCxn id="5124" idx="3"/>
            <a:endCxn id="5128" idx="1"/>
          </p:cNvCxnSpPr>
          <p:nvPr/>
        </p:nvCxnSpPr>
        <p:spPr>
          <a:xfrm flipV="1">
            <a:off x="4603156" y="2113804"/>
            <a:ext cx="2483444" cy="1086594"/>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4"/>
          <p:cNvCxnSpPr>
            <a:stCxn id="5124" idx="3"/>
            <a:endCxn id="5125" idx="1"/>
          </p:cNvCxnSpPr>
          <p:nvPr/>
        </p:nvCxnSpPr>
        <p:spPr>
          <a:xfrm>
            <a:off x="4603156" y="3200398"/>
            <a:ext cx="2458682" cy="517008"/>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4"/>
          <p:cNvCxnSpPr>
            <a:stCxn id="5124" idx="3"/>
            <a:endCxn id="5123" idx="2"/>
          </p:cNvCxnSpPr>
          <p:nvPr/>
        </p:nvCxnSpPr>
        <p:spPr>
          <a:xfrm flipV="1">
            <a:off x="4603156" y="1723726"/>
            <a:ext cx="1462364" cy="1476672"/>
          </a:xfrm>
          <a:prstGeom prst="straightConnector1">
            <a:avLst/>
          </a:prstGeom>
          <a:ln w="31750">
            <a:solidFill>
              <a:schemeClr val="bg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3831431"/>
            <a:ext cx="1223526" cy="119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86600" y="1483367"/>
            <a:ext cx="1443333" cy="126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23323" y="4382868"/>
            <a:ext cx="1888979" cy="646331"/>
          </a:xfrm>
          <a:prstGeom prst="rect">
            <a:avLst/>
          </a:prstGeom>
          <a:noFill/>
        </p:spPr>
        <p:txBody>
          <a:bodyPr wrap="square" rtlCol="0">
            <a:spAutoFit/>
          </a:bodyPr>
          <a:lstStyle/>
          <a:p>
            <a:r>
              <a:rPr lang="nl-BE" sz="3600" b="1" i="1" dirty="0" smtClean="0">
                <a:solidFill>
                  <a:schemeClr val="accent1"/>
                </a:solidFill>
                <a:latin typeface="PT Sans Narrow"/>
                <a:ea typeface="PT Sans Narrow"/>
                <a:cs typeface="PT Sans Narrow"/>
                <a:sym typeface="PT Sans Narrow"/>
              </a:rPr>
              <a:t>“</a:t>
            </a:r>
            <a:r>
              <a:rPr lang="nl-BE" sz="3600" b="1" i="1" dirty="0" err="1" smtClean="0">
                <a:solidFill>
                  <a:schemeClr val="accent1"/>
                </a:solidFill>
                <a:latin typeface="PT Sans Narrow"/>
                <a:ea typeface="PT Sans Narrow"/>
                <a:cs typeface="PT Sans Narrow"/>
                <a:sym typeface="PT Sans Narrow"/>
              </a:rPr>
              <a:t>Rdrive</a:t>
            </a:r>
            <a:r>
              <a:rPr lang="nl-BE" sz="3600" b="1" i="1" dirty="0" smtClean="0">
                <a:solidFill>
                  <a:schemeClr val="accent1"/>
                </a:solidFill>
                <a:latin typeface="PT Sans Narrow"/>
                <a:ea typeface="PT Sans Narrow"/>
                <a:cs typeface="PT Sans Narrow"/>
                <a:sym typeface="PT Sans Narrow"/>
              </a:rPr>
              <a:t>”</a:t>
            </a:r>
            <a:endParaRPr lang="nl-BE" sz="3600" b="1" i="1" dirty="0">
              <a:solidFill>
                <a:schemeClr val="accent1"/>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422727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Concept </a:t>
            </a:r>
            <a:r>
              <a:rPr lang="nl-BE" noProof="0" dirty="0" err="1" smtClean="0"/>
              <a:t>RDrive</a:t>
            </a:r>
            <a:r>
              <a:rPr lang="nl-BE" noProof="0" dirty="0" smtClean="0"/>
              <a:t>: ecosysteem ‘</a:t>
            </a:r>
            <a:r>
              <a:rPr lang="nl-BE" noProof="0" dirty="0" err="1" smtClean="0"/>
              <a:t>Responsible</a:t>
            </a:r>
            <a:r>
              <a:rPr lang="nl-BE" noProof="0" dirty="0" smtClean="0"/>
              <a:t> </a:t>
            </a:r>
            <a:r>
              <a:rPr lang="nl-BE" noProof="0" dirty="0" err="1" smtClean="0"/>
              <a:t>driving</a:t>
            </a:r>
            <a:r>
              <a:rPr lang="nl-BE" noProof="0" dirty="0" smtClean="0"/>
              <a:t>’</a:t>
            </a:r>
            <a:endParaRPr lang="nl-BE" noProof="0" dirty="0"/>
          </a:p>
        </p:txBody>
      </p:sp>
      <p:sp>
        <p:nvSpPr>
          <p:cNvPr id="168" name="Shape 168"/>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600" noProof="0" dirty="0" err="1" smtClean="0"/>
              <a:t>RDrive</a:t>
            </a:r>
            <a:r>
              <a:rPr lang="nl-BE" sz="1600" noProof="0" dirty="0" smtClean="0"/>
              <a:t> moet de standaard worden voor bestuurders die vol voor burgerschap achter het stuur gaan</a:t>
            </a:r>
          </a:p>
          <a:p>
            <a:pPr marL="514350" lvl="0" indent="-285750" rtl="0">
              <a:spcBef>
                <a:spcPts val="0"/>
              </a:spcBef>
              <a:buFont typeface="Arial" panose="020B0604020202020204" pitchFamily="34" charset="0"/>
              <a:buChar char="•"/>
            </a:pPr>
            <a:r>
              <a:rPr lang="nl-BE" sz="1600" noProof="0" dirty="0" err="1" smtClean="0"/>
              <a:t>RDrive</a:t>
            </a:r>
            <a:r>
              <a:rPr lang="nl-BE" sz="1600" noProof="0" dirty="0" smtClean="0"/>
              <a:t> zal bestaan uit een </a:t>
            </a:r>
            <a:r>
              <a:rPr lang="nl-BE" sz="1600" b="1" i="1" noProof="0" dirty="0" err="1" smtClean="0"/>
              <a:t>trusted</a:t>
            </a:r>
            <a:r>
              <a:rPr lang="nl-BE" sz="1600" b="1" i="1" noProof="0" dirty="0" smtClean="0"/>
              <a:t> entiteit</a:t>
            </a:r>
            <a:r>
              <a:rPr lang="nl-BE" sz="1600" noProof="0" dirty="0" smtClean="0"/>
              <a:t>, een </a:t>
            </a:r>
            <a:r>
              <a:rPr lang="nl-BE" sz="1600" b="1" i="1" noProof="0" dirty="0" smtClean="0"/>
              <a:t>kwaliteitslabel</a:t>
            </a:r>
            <a:r>
              <a:rPr lang="nl-BE" sz="1600" noProof="0" dirty="0" smtClean="0"/>
              <a:t>, een high level </a:t>
            </a:r>
            <a:r>
              <a:rPr lang="nl-BE" sz="1600" b="1" i="1" noProof="0" dirty="0" smtClean="0"/>
              <a:t>technisch protocol </a:t>
            </a:r>
            <a:r>
              <a:rPr lang="nl-BE" sz="1600" noProof="0" dirty="0" smtClean="0"/>
              <a:t>en een </a:t>
            </a:r>
            <a:r>
              <a:rPr lang="nl-BE" sz="1600" b="1" i="1" noProof="0" dirty="0" smtClean="0"/>
              <a:t>open dataplatform</a:t>
            </a:r>
          </a:p>
          <a:p>
            <a:pPr marL="514350" lvl="0" indent="-285750" rtl="0">
              <a:spcBef>
                <a:spcPts val="0"/>
              </a:spcBef>
              <a:buFont typeface="Arial" panose="020B0604020202020204" pitchFamily="34" charset="0"/>
              <a:buChar char="•"/>
            </a:pPr>
            <a:r>
              <a:rPr lang="nl-BE" sz="1600" noProof="0" dirty="0" smtClean="0"/>
              <a:t>Beheerd door een </a:t>
            </a:r>
            <a:r>
              <a:rPr lang="nl-BE" sz="1600" i="1" noProof="0" dirty="0" smtClean="0"/>
              <a:t>consortium</a:t>
            </a:r>
            <a:r>
              <a:rPr lang="nl-BE" sz="1600" noProof="0" dirty="0" smtClean="0"/>
              <a:t> of een </a:t>
            </a:r>
            <a:r>
              <a:rPr lang="nl-BE" sz="1600" i="1" noProof="0" dirty="0" smtClean="0"/>
              <a:t>stichting</a:t>
            </a:r>
          </a:p>
          <a:p>
            <a:pPr marL="514350" lvl="0" indent="-285750" rtl="0">
              <a:spcBef>
                <a:spcPts val="0"/>
              </a:spcBef>
              <a:buFont typeface="Arial" panose="020B0604020202020204" pitchFamily="34" charset="0"/>
              <a:buChar char="•"/>
            </a:pPr>
            <a:r>
              <a:rPr lang="nl-BE" sz="1600" noProof="0" dirty="0" smtClean="0"/>
              <a:t>‘</a:t>
            </a:r>
            <a:r>
              <a:rPr lang="nl-BE" sz="1600" noProof="0" dirty="0" err="1" smtClean="0"/>
              <a:t>Connected</a:t>
            </a:r>
            <a:r>
              <a:rPr lang="nl-BE" sz="1600" noProof="0" dirty="0" smtClean="0"/>
              <a:t> </a:t>
            </a:r>
            <a:r>
              <a:rPr lang="nl-BE" sz="1600" noProof="0" dirty="0" err="1" smtClean="0"/>
              <a:t>car</a:t>
            </a:r>
            <a:r>
              <a:rPr lang="nl-BE" sz="1600" noProof="0" dirty="0" smtClean="0"/>
              <a:t> hardware’ moet gecertifieerd worden en vanop afstand </a:t>
            </a:r>
            <a:r>
              <a:rPr lang="nl-BE" sz="1600" noProof="0" dirty="0" err="1" smtClean="0"/>
              <a:t>upgradebaar</a:t>
            </a:r>
            <a:r>
              <a:rPr lang="nl-BE" sz="1600" noProof="0" dirty="0" smtClean="0"/>
              <a:t> zijn o.a. om compatibiliteit nieuwe BE en EU wetgeving te garanderen</a:t>
            </a:r>
          </a:p>
          <a:p>
            <a:pPr marL="514350" lvl="0" indent="-285750">
              <a:spcBef>
                <a:spcPts val="0"/>
              </a:spcBef>
              <a:buFont typeface="Arial" panose="020B0604020202020204" pitchFamily="34" charset="0"/>
              <a:buChar char="•"/>
            </a:pPr>
            <a:r>
              <a:rPr lang="nl-BE" sz="1600" noProof="0" dirty="0" smtClean="0"/>
              <a:t>Het moet een open Ecosysteem zijn: elk bedrijf kan compatibele hardware of diensten aanbieden.</a:t>
            </a:r>
            <a:endParaRPr lang="nl-BE" sz="16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een kleine revolutie in verkeersmentaliteit</a:t>
            </a:r>
            <a:endParaRPr lang="nl-BE" noProof="0" dirty="0"/>
          </a:p>
        </p:txBody>
      </p:sp>
      <p:sp>
        <p:nvSpPr>
          <p:cNvPr id="174" name="Shape 174"/>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nl-BE" sz="1600" noProof="0" dirty="0" err="1" smtClean="0"/>
              <a:t>RDrive</a:t>
            </a:r>
            <a:r>
              <a:rPr lang="nl-BE" sz="1600" noProof="0" dirty="0" smtClean="0"/>
              <a:t> mikt op een </a:t>
            </a:r>
            <a:r>
              <a:rPr lang="nl-BE" sz="1600" b="1" i="1" noProof="0" dirty="0" err="1" smtClean="0"/>
              <a:t>Vision</a:t>
            </a:r>
            <a:r>
              <a:rPr lang="nl-BE" sz="1600" b="1" i="1" noProof="0" dirty="0" smtClean="0"/>
              <a:t> zero</a:t>
            </a:r>
            <a:r>
              <a:rPr lang="nl-BE" sz="1600" i="1" noProof="0" dirty="0" smtClean="0"/>
              <a:t> voor ernstige verkeersovertredingen</a:t>
            </a:r>
            <a:endParaRPr lang="nl-BE" sz="1600" noProof="0" dirty="0" smtClean="0"/>
          </a:p>
          <a:p>
            <a:pPr marL="457200" lvl="0" indent="-228600" rtl="0">
              <a:spcBef>
                <a:spcPts val="0"/>
              </a:spcBef>
            </a:pPr>
            <a:r>
              <a:rPr lang="nl-BE" sz="1600" noProof="0" dirty="0" err="1" smtClean="0"/>
              <a:t>RDrive</a:t>
            </a:r>
            <a:r>
              <a:rPr lang="nl-BE" sz="1600" noProof="0" dirty="0" smtClean="0"/>
              <a:t> </a:t>
            </a:r>
            <a:r>
              <a:rPr lang="nl-BE" sz="1600" b="1" noProof="0" dirty="0" smtClean="0"/>
              <a:t>ondersteunt de bestuurder om veilig te rijden </a:t>
            </a:r>
            <a:r>
              <a:rPr lang="nl-BE" sz="1600" noProof="0" dirty="0" smtClean="0"/>
              <a:t>en overtredingen te vermijden (</a:t>
            </a:r>
            <a:r>
              <a:rPr lang="nl-BE" sz="1600" b="1" noProof="0" dirty="0" smtClean="0"/>
              <a:t>extra comfort</a:t>
            </a:r>
            <a:r>
              <a:rPr lang="nl-BE" sz="1600" noProof="0" dirty="0" smtClean="0"/>
              <a:t>)</a:t>
            </a:r>
          </a:p>
          <a:p>
            <a:pPr marL="457200" lvl="0" indent="-228600" rtl="0">
              <a:spcBef>
                <a:spcPts val="0"/>
              </a:spcBef>
            </a:pPr>
            <a:r>
              <a:rPr lang="nl-BE" sz="1600" noProof="0" dirty="0" err="1" smtClean="0"/>
              <a:t>RDrive</a:t>
            </a:r>
            <a:r>
              <a:rPr lang="nl-BE" sz="1600" noProof="0" dirty="0" smtClean="0"/>
              <a:t> plaatst </a:t>
            </a:r>
            <a:r>
              <a:rPr lang="nl-BE" sz="1600" b="1" noProof="0" dirty="0" smtClean="0"/>
              <a:t>transparantie</a:t>
            </a:r>
            <a:r>
              <a:rPr lang="nl-BE" sz="1600" noProof="0" dirty="0" smtClean="0"/>
              <a:t> centraal: jij weet wat je deelt</a:t>
            </a:r>
            <a:endParaRPr lang="nl-BE" sz="1600" b="1" noProof="0" dirty="0" smtClean="0"/>
          </a:p>
          <a:p>
            <a:pPr marL="457200" lvl="0" indent="-228600" rtl="0">
              <a:spcBef>
                <a:spcPts val="0"/>
              </a:spcBef>
            </a:pPr>
            <a:r>
              <a:rPr lang="nl-BE" sz="1600" noProof="0" dirty="0" err="1" smtClean="0"/>
              <a:t>RDrive</a:t>
            </a:r>
            <a:r>
              <a:rPr lang="nl-BE" sz="1600" noProof="0" dirty="0" smtClean="0"/>
              <a:t> laat je toe om je </a:t>
            </a:r>
            <a:r>
              <a:rPr lang="nl-BE" sz="1600" b="1" noProof="0" dirty="0" smtClean="0"/>
              <a:t>vertrouwde partner te kiezen</a:t>
            </a:r>
            <a:r>
              <a:rPr lang="nl-BE" sz="1600" noProof="0" dirty="0" smtClean="0"/>
              <a:t>: vlooteigenaar, verzekeraar, publieke instellingen, gespecialiseerde onderneming</a:t>
            </a:r>
          </a:p>
          <a:p>
            <a:pPr marL="457200" lvl="0" indent="-228600" rtl="0">
              <a:spcBef>
                <a:spcPts val="0"/>
              </a:spcBef>
            </a:pPr>
            <a:r>
              <a:rPr lang="nl-BE" sz="1600" noProof="0" dirty="0" err="1" smtClean="0"/>
              <a:t>RDrive</a:t>
            </a:r>
            <a:r>
              <a:rPr lang="nl-BE" sz="1600" noProof="0" dirty="0" smtClean="0"/>
              <a:t> zet in op </a:t>
            </a:r>
            <a:r>
              <a:rPr lang="nl-BE" sz="1600" b="1" noProof="0" dirty="0" err="1" smtClean="0"/>
              <a:t>gamification</a:t>
            </a:r>
            <a:r>
              <a:rPr lang="nl-BE" sz="1600" b="1" noProof="0" dirty="0" smtClean="0"/>
              <a:t> technieken </a:t>
            </a:r>
            <a:r>
              <a:rPr lang="nl-BE" sz="1600" noProof="0" dirty="0" smtClean="0"/>
              <a:t>(high scores, </a:t>
            </a:r>
            <a:r>
              <a:rPr lang="nl-BE" sz="1600" noProof="0" dirty="0" err="1" smtClean="0"/>
              <a:t>Citizencoins</a:t>
            </a:r>
            <a:r>
              <a:rPr lang="nl-BE" sz="1600" noProof="0" dirty="0" smtClean="0"/>
              <a:t>)</a:t>
            </a:r>
          </a:p>
          <a:p>
            <a:pPr marL="457200" lvl="0" indent="-228600" rtl="0">
              <a:spcBef>
                <a:spcPts val="0"/>
              </a:spcBef>
            </a:pPr>
            <a:r>
              <a:rPr lang="nl-BE" sz="1600" noProof="0" dirty="0" err="1" smtClean="0"/>
              <a:t>RDrive</a:t>
            </a:r>
            <a:r>
              <a:rPr lang="nl-BE" sz="1600" noProof="0" dirty="0" smtClean="0"/>
              <a:t> ondersteunt verschillende niveaus</a:t>
            </a:r>
            <a:r>
              <a:rPr lang="nl-BE" sz="1600" b="1" noProof="0" dirty="0" smtClean="0"/>
              <a:t>, toegespitst op elk type chauffeur</a:t>
            </a:r>
            <a:endParaRPr lang="nl-BE" sz="1600" noProof="0" dirty="0" smtClean="0"/>
          </a:p>
          <a:p>
            <a:pPr lvl="0" rtl="0">
              <a:spcBef>
                <a:spcPts val="0"/>
              </a:spcBef>
              <a:buNone/>
            </a:pPr>
            <a:endParaRPr lang="nl-BE" sz="1600" noProof="0" dirty="0" smtClean="0"/>
          </a:p>
          <a:p>
            <a:pPr lvl="0">
              <a:spcBef>
                <a:spcPts val="0"/>
              </a:spcBef>
              <a:buNone/>
            </a:pPr>
            <a:endParaRPr lang="nl-BE" sz="16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Verkeersveiligheid &amp; </a:t>
            </a:r>
            <a:r>
              <a:rPr lang="nl-BE" noProof="0" dirty="0" err="1" smtClean="0"/>
              <a:t>leefkwaliteit</a:t>
            </a:r>
            <a:endParaRPr lang="nl-BE" noProof="0" dirty="0"/>
          </a:p>
        </p:txBody>
      </p:sp>
      <p:sp>
        <p:nvSpPr>
          <p:cNvPr id="101" name="Shape 101"/>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600" noProof="0" dirty="0" smtClean="0"/>
              <a:t>Ongevallen op de weg zijn voornaamste doodsoorzaak én reden tot ziekenhuisopname van 14-tot 45-jarigen</a:t>
            </a:r>
          </a:p>
          <a:p>
            <a:pPr marL="514350" lvl="0" indent="-285750">
              <a:buFont typeface="Arial" panose="020B0604020202020204" pitchFamily="34" charset="0"/>
              <a:buChar char="•"/>
            </a:pPr>
            <a:r>
              <a:rPr lang="nl-BE" sz="1600" noProof="0" dirty="0" smtClean="0"/>
              <a:t>Elke </a:t>
            </a:r>
            <a:r>
              <a:rPr lang="nl-BE" sz="1600" i="1" noProof="0" dirty="0" smtClean="0"/>
              <a:t>dag </a:t>
            </a:r>
            <a:r>
              <a:rPr lang="nl-BE" sz="1600" noProof="0" dirty="0" smtClean="0"/>
              <a:t>zijn er 205 vluchtmisdrijven waarvan 12 met gewonden. </a:t>
            </a:r>
            <a:br>
              <a:rPr lang="nl-BE" sz="1600" noProof="0" dirty="0" smtClean="0"/>
            </a:br>
            <a:r>
              <a:rPr lang="nl-BE" sz="1600" noProof="0" dirty="0" smtClean="0"/>
              <a:t>Bonus/malus systeem moedigt dit aan</a:t>
            </a:r>
          </a:p>
          <a:p>
            <a:pPr marL="514350" indent="-285750">
              <a:buFont typeface="Arial" panose="020B0604020202020204" pitchFamily="34" charset="0"/>
              <a:buChar char="•"/>
            </a:pPr>
            <a:r>
              <a:rPr lang="nl-BE" sz="1600" noProof="0" dirty="0" smtClean="0"/>
              <a:t>80% van de Belgen geeft aan dat te snel rijden een probleem is in zijn buurt</a:t>
            </a:r>
          </a:p>
          <a:p>
            <a:pPr marL="514350" lvl="0" indent="-285750">
              <a:buFont typeface="Arial" panose="020B0604020202020204" pitchFamily="34" charset="0"/>
              <a:buChar char="•"/>
            </a:pPr>
            <a:r>
              <a:rPr lang="nl-BE" sz="1600" noProof="0" dirty="0" smtClean="0"/>
              <a:t>Verkeersonveiligheid is </a:t>
            </a:r>
            <a:r>
              <a:rPr lang="nl-BE" sz="1600" i="1" noProof="0" dirty="0" smtClean="0"/>
              <a:t>reden nummer één </a:t>
            </a:r>
            <a:r>
              <a:rPr lang="nl-BE" sz="1600" noProof="0" dirty="0" smtClean="0"/>
              <a:t>waarom schoolkinderen niet naar school fietsen</a:t>
            </a:r>
          </a:p>
          <a:p>
            <a:pPr marL="514350" indent="-285750">
              <a:buFont typeface="Arial" panose="020B0604020202020204" pitchFamily="34" charset="0"/>
              <a:buChar char="•"/>
            </a:pPr>
            <a:r>
              <a:rPr lang="nl-BE" sz="1600" noProof="0" dirty="0" smtClean="0"/>
              <a:t>Van alle milieufactoren speelt wegverkeerslawaai dé belangrijkste rol in de tevredenheid van mensen met hun leefomgeving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niveau 1: “</a:t>
            </a:r>
            <a:r>
              <a:rPr lang="nl-BE" noProof="0" dirty="0" err="1" smtClean="0"/>
              <a:t>Responsibility</a:t>
            </a:r>
            <a:r>
              <a:rPr lang="nl-BE" noProof="0" dirty="0" smtClean="0"/>
              <a:t>”</a:t>
            </a:r>
            <a:endParaRPr lang="nl-BE" noProof="0" dirty="0"/>
          </a:p>
        </p:txBody>
      </p:sp>
      <p:sp>
        <p:nvSpPr>
          <p:cNvPr id="180" name="Shape 180"/>
          <p:cNvSpPr txBox="1">
            <a:spLocks noGrp="1"/>
          </p:cNvSpPr>
          <p:nvPr>
            <p:ph type="body" idx="1"/>
          </p:nvPr>
        </p:nvSpPr>
        <p:spPr>
          <a:xfrm>
            <a:off x="311700" y="2495550"/>
            <a:ext cx="8520600" cy="2057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noProof="0" dirty="0" smtClean="0"/>
              <a:t>Basis ‘</a:t>
            </a:r>
            <a:r>
              <a:rPr lang="nl-BE" noProof="0" dirty="0" err="1" smtClean="0"/>
              <a:t>connected</a:t>
            </a:r>
            <a:r>
              <a:rPr lang="nl-BE" noProof="0" dirty="0" smtClean="0"/>
              <a:t> </a:t>
            </a:r>
            <a:r>
              <a:rPr lang="nl-BE" noProof="0" dirty="0" err="1" smtClean="0"/>
              <a:t>car</a:t>
            </a:r>
            <a:r>
              <a:rPr lang="nl-BE" noProof="0" dirty="0" smtClean="0"/>
              <a:t>’ hardware, kost  &lt; € 100 ; </a:t>
            </a:r>
          </a:p>
          <a:p>
            <a:pPr marL="514350" lvl="0" indent="-285750" rtl="0">
              <a:spcBef>
                <a:spcPts val="0"/>
              </a:spcBef>
              <a:buFont typeface="Arial" panose="020B0604020202020204" pitchFamily="34" charset="0"/>
              <a:buChar char="•"/>
            </a:pPr>
            <a:r>
              <a:rPr lang="nl-BE" noProof="0" dirty="0" smtClean="0"/>
              <a:t>Analyse van verkeersdata 100% van de tijd</a:t>
            </a:r>
          </a:p>
          <a:p>
            <a:pPr marL="514350" lvl="0" indent="-285750" rtl="0">
              <a:spcBef>
                <a:spcPts val="0"/>
              </a:spcBef>
              <a:buFont typeface="Arial" panose="020B0604020202020204" pitchFamily="34" charset="0"/>
              <a:buChar char="•"/>
            </a:pPr>
            <a:r>
              <a:rPr lang="nl-BE" i="1" noProof="0" dirty="0" smtClean="0"/>
              <a:t>+ Slim overtredingspreventie mechanisme  </a:t>
            </a:r>
            <a:r>
              <a:rPr lang="nl-BE" dirty="0" err="1" smtClean="0"/>
              <a:t>dmv</a:t>
            </a:r>
            <a:r>
              <a:rPr lang="nl-BE" dirty="0" smtClean="0"/>
              <a:t> </a:t>
            </a:r>
            <a:r>
              <a:rPr lang="nl-BE" noProof="0" dirty="0" smtClean="0"/>
              <a:t>speaker/</a:t>
            </a:r>
            <a:r>
              <a:rPr lang="nl-BE" noProof="0" dirty="0" err="1" smtClean="0"/>
              <a:t>car</a:t>
            </a:r>
            <a:r>
              <a:rPr lang="nl-BE" noProof="0" dirty="0" smtClean="0"/>
              <a:t> audio, microfoon, felle LED; “</a:t>
            </a:r>
            <a:r>
              <a:rPr lang="nl-BE" noProof="0" dirty="0" err="1" smtClean="0"/>
              <a:t>if</a:t>
            </a:r>
            <a:r>
              <a:rPr lang="nl-BE" noProof="0" dirty="0" smtClean="0"/>
              <a:t> OK </a:t>
            </a:r>
            <a:r>
              <a:rPr lang="nl-BE" noProof="0" dirty="0" err="1" smtClean="0"/>
              <a:t>then</a:t>
            </a:r>
            <a:r>
              <a:rPr lang="nl-BE" noProof="0" dirty="0" smtClean="0"/>
              <a:t> do </a:t>
            </a:r>
            <a:r>
              <a:rPr lang="nl-BE" noProof="0" dirty="0" err="1" smtClean="0"/>
              <a:t>nothing</a:t>
            </a:r>
            <a:r>
              <a:rPr lang="nl-BE" noProof="0" dirty="0" smtClean="0"/>
              <a:t>”</a:t>
            </a:r>
            <a:br>
              <a:rPr lang="nl-BE" noProof="0" dirty="0" smtClean="0"/>
            </a:br>
            <a:r>
              <a:rPr lang="nl-BE" noProof="0" dirty="0" smtClean="0"/>
              <a:t>	</a:t>
            </a:r>
          </a:p>
          <a:p>
            <a:pPr marL="285750" lvl="0" indent="-285750">
              <a:spcBef>
                <a:spcPts val="0"/>
              </a:spcBef>
              <a:buFont typeface="Arial" panose="020B0604020202020204" pitchFamily="34" charset="0"/>
              <a:buChar char="•"/>
            </a:pPr>
            <a:endParaRPr lang="nl-BE" noProof="0" dirty="0"/>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819150"/>
            <a:ext cx="2590800" cy="158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Rdrive</a:t>
            </a:r>
            <a:r>
              <a:rPr lang="nl-BE" dirty="0" smtClean="0"/>
              <a:t> niveau 1: </a:t>
            </a:r>
            <a:r>
              <a:rPr lang="nl-BE" dirty="0" err="1" smtClean="0"/>
              <a:t>connected</a:t>
            </a:r>
            <a:r>
              <a:rPr lang="nl-BE" dirty="0" smtClean="0"/>
              <a:t> </a:t>
            </a:r>
            <a:r>
              <a:rPr lang="nl-BE" dirty="0" err="1" smtClean="0"/>
              <a:t>car</a:t>
            </a:r>
            <a:r>
              <a:rPr lang="nl-BE" dirty="0" smtClean="0"/>
              <a:t> hardware</a:t>
            </a:r>
            <a:endParaRPr lang="nl-BE" dirty="0"/>
          </a:p>
        </p:txBody>
      </p:sp>
      <p:sp>
        <p:nvSpPr>
          <p:cNvPr id="3" name="Text Placeholder 2"/>
          <p:cNvSpPr>
            <a:spLocks noGrp="1"/>
          </p:cNvSpPr>
          <p:nvPr>
            <p:ph type="body" idx="1"/>
          </p:nvPr>
        </p:nvSpPr>
        <p:spPr>
          <a:xfrm>
            <a:off x="311700" y="895350"/>
            <a:ext cx="8520600" cy="4038600"/>
          </a:xfrm>
        </p:spPr>
        <p:txBody>
          <a:bodyPr/>
          <a:lstStyle/>
          <a:p>
            <a:pPr marL="514350" lvl="0" indent="-285750">
              <a:buFont typeface="Arial" panose="020B0604020202020204" pitchFamily="34" charset="0"/>
              <a:buChar char="•"/>
            </a:pPr>
            <a:r>
              <a:rPr lang="nl-BE" dirty="0" smtClean="0"/>
              <a:t>Ontwerp/aankoop </a:t>
            </a:r>
            <a:r>
              <a:rPr lang="nl-BE" dirty="0" err="1" smtClean="0"/>
              <a:t>custom</a:t>
            </a:r>
            <a:r>
              <a:rPr lang="nl-BE" dirty="0" smtClean="0"/>
              <a:t> hardware wenselijk </a:t>
            </a:r>
            <a:r>
              <a:rPr lang="nl-BE" dirty="0" err="1" smtClean="0"/>
              <a:t>owv</a:t>
            </a:r>
            <a:r>
              <a:rPr lang="nl-BE" dirty="0" smtClean="0"/>
              <a:t> dienstenportfolio:</a:t>
            </a:r>
          </a:p>
          <a:p>
            <a:pPr marL="971550" lvl="1" indent="-285750">
              <a:buFont typeface="Arial" panose="020B0604020202020204" pitchFamily="34" charset="0"/>
              <a:buChar char="•"/>
            </a:pPr>
            <a:r>
              <a:rPr lang="nl-BE" dirty="0"/>
              <a:t>GPS/</a:t>
            </a:r>
            <a:r>
              <a:rPr lang="nl-BE" dirty="0" err="1"/>
              <a:t>Galileo</a:t>
            </a:r>
            <a:r>
              <a:rPr lang="nl-BE" dirty="0"/>
              <a:t> ontvanger; </a:t>
            </a:r>
            <a:r>
              <a:rPr lang="nl-BE" dirty="0" smtClean="0"/>
              <a:t>Bluetooth</a:t>
            </a:r>
            <a:r>
              <a:rPr lang="nl-BE" dirty="0"/>
              <a:t>, Wifi (USB module?)</a:t>
            </a:r>
          </a:p>
          <a:p>
            <a:pPr marL="971550" lvl="1" indent="-285750">
              <a:buFont typeface="Arial" panose="020B0604020202020204" pitchFamily="34" charset="0"/>
              <a:buChar char="•"/>
            </a:pPr>
            <a:r>
              <a:rPr lang="nl-BE" dirty="0"/>
              <a:t>4</a:t>
            </a:r>
            <a:r>
              <a:rPr lang="nl-BE" dirty="0" smtClean="0"/>
              <a:t>G en/of ‘Mobile </a:t>
            </a:r>
            <a:r>
              <a:rPr lang="nl-BE" dirty="0" err="1" smtClean="0"/>
              <a:t>IoT</a:t>
            </a:r>
            <a:r>
              <a:rPr lang="nl-BE" dirty="0" smtClean="0"/>
              <a:t>’ hardware (</a:t>
            </a:r>
            <a:r>
              <a:rPr lang="nl-BE" dirty="0" err="1" smtClean="0"/>
              <a:t>LoRa</a:t>
            </a:r>
            <a:r>
              <a:rPr lang="nl-BE" dirty="0" smtClean="0"/>
              <a:t>/</a:t>
            </a:r>
            <a:r>
              <a:rPr lang="nl-BE" dirty="0" err="1" smtClean="0"/>
              <a:t>Sigfox</a:t>
            </a:r>
            <a:r>
              <a:rPr lang="nl-BE" dirty="0" smtClean="0"/>
              <a:t>/Orange NB-</a:t>
            </a:r>
            <a:r>
              <a:rPr lang="nl-BE" dirty="0" err="1" smtClean="0"/>
              <a:t>IoT</a:t>
            </a:r>
            <a:r>
              <a:rPr lang="nl-BE" dirty="0" smtClean="0"/>
              <a:t>)</a:t>
            </a:r>
            <a:endParaRPr lang="nl-BE" dirty="0"/>
          </a:p>
          <a:p>
            <a:pPr marL="971550" lvl="1" indent="-285750">
              <a:buFont typeface="Arial" panose="020B0604020202020204" pitchFamily="34" charset="0"/>
              <a:buChar char="•"/>
            </a:pPr>
            <a:r>
              <a:rPr lang="nl-BE" dirty="0" err="1"/>
              <a:t>Monal</a:t>
            </a:r>
            <a:r>
              <a:rPr lang="nl-BE" dirty="0"/>
              <a:t> </a:t>
            </a:r>
            <a:r>
              <a:rPr lang="nl-BE" dirty="0" err="1"/>
              <a:t>beacon</a:t>
            </a:r>
            <a:r>
              <a:rPr lang="nl-BE" dirty="0"/>
              <a:t> compatibel (‘</a:t>
            </a:r>
            <a:r>
              <a:rPr lang="nl-BE" dirty="0" err="1"/>
              <a:t>Paypal</a:t>
            </a:r>
            <a:r>
              <a:rPr lang="nl-BE" dirty="0"/>
              <a:t> of </a:t>
            </a:r>
            <a:r>
              <a:rPr lang="nl-BE" dirty="0" err="1"/>
              <a:t>mobility</a:t>
            </a:r>
            <a:r>
              <a:rPr lang="nl-BE" dirty="0"/>
              <a:t>’) </a:t>
            </a:r>
          </a:p>
          <a:p>
            <a:pPr marL="971550" lvl="1" indent="-285750">
              <a:buFont typeface="Arial" panose="020B0604020202020204" pitchFamily="34" charset="0"/>
              <a:buChar char="•"/>
            </a:pPr>
            <a:r>
              <a:rPr lang="nl-BE" dirty="0"/>
              <a:t>Maximaal C-ITS compatibele hardware </a:t>
            </a:r>
            <a:r>
              <a:rPr lang="nl-BE" dirty="0" smtClean="0"/>
              <a:t>(</a:t>
            </a:r>
            <a:r>
              <a:rPr lang="nl-BE" dirty="0" err="1" smtClean="0"/>
              <a:t>oa</a:t>
            </a:r>
            <a:r>
              <a:rPr lang="nl-BE" dirty="0" smtClean="0"/>
              <a:t> ITS-G5</a:t>
            </a:r>
            <a:r>
              <a:rPr lang="nl-BE" dirty="0"/>
              <a:t>)</a:t>
            </a:r>
          </a:p>
          <a:p>
            <a:pPr marL="971550" lvl="1" indent="-285750">
              <a:buFont typeface="Arial" panose="020B0604020202020204" pitchFamily="34" charset="0"/>
              <a:buChar char="•"/>
            </a:pPr>
            <a:r>
              <a:rPr lang="nl-BE" dirty="0"/>
              <a:t>Optioneel </a:t>
            </a:r>
            <a:r>
              <a:rPr lang="nl-BE" dirty="0" smtClean="0"/>
              <a:t>Driver </a:t>
            </a:r>
            <a:r>
              <a:rPr lang="nl-BE" dirty="0"/>
              <a:t>ID </a:t>
            </a:r>
            <a:r>
              <a:rPr lang="nl-BE" dirty="0" err="1"/>
              <a:t>authentication</a:t>
            </a:r>
            <a:r>
              <a:rPr lang="nl-BE" dirty="0"/>
              <a:t> via BE-ID reader, RFID, smartphone </a:t>
            </a:r>
            <a:r>
              <a:rPr lang="nl-BE" dirty="0" err="1"/>
              <a:t>auth</a:t>
            </a:r>
            <a:r>
              <a:rPr lang="nl-BE" dirty="0" smtClean="0"/>
              <a:t>.</a:t>
            </a:r>
          </a:p>
          <a:p>
            <a:pPr marL="971550" lvl="1" indent="-285750">
              <a:buFont typeface="Arial" panose="020B0604020202020204" pitchFamily="34" charset="0"/>
              <a:buChar char="•"/>
            </a:pPr>
            <a:r>
              <a:rPr lang="nl-BE" dirty="0" smtClean="0"/>
              <a:t>Speaker, microfoon &amp; ev. schermpje</a:t>
            </a:r>
          </a:p>
          <a:p>
            <a:pPr marL="514350" lvl="0" indent="-285750">
              <a:buFont typeface="Arial" panose="020B0604020202020204" pitchFamily="34" charset="0"/>
              <a:buChar char="•"/>
            </a:pPr>
            <a:r>
              <a:rPr lang="nl-BE" dirty="0"/>
              <a:t>Ontwikkelkost: +/- € 1 miljoen en 1 jaar doorlooptijd (EU normering) </a:t>
            </a:r>
            <a:r>
              <a:rPr lang="nl-BE" dirty="0" smtClean="0"/>
              <a:t>(Option case </a:t>
            </a:r>
            <a:r>
              <a:rPr lang="nl-BE" dirty="0" err="1" smtClean="0"/>
              <a:t>Danlaw</a:t>
            </a:r>
            <a:r>
              <a:rPr lang="nl-BE" dirty="0" smtClean="0"/>
              <a:t>)</a:t>
            </a:r>
          </a:p>
          <a:p>
            <a:pPr marL="971550" indent="-285750">
              <a:buFont typeface="Arial" panose="020B0604020202020204" pitchFamily="34" charset="0"/>
              <a:buChar char="•"/>
            </a:pPr>
            <a:endParaRPr lang="nl-BE" dirty="0"/>
          </a:p>
          <a:p>
            <a:endParaRPr lang="nl-BE" dirty="0"/>
          </a:p>
        </p:txBody>
      </p:sp>
    </p:spTree>
    <p:extLst>
      <p:ext uri="{BB962C8B-B14F-4D97-AF65-F5344CB8AC3E}">
        <p14:creationId xmlns:p14="http://schemas.microsoft.com/office/powerpoint/2010/main" val="18382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Niveau 1: bijkomende diensten (op termijn)</a:t>
            </a:r>
            <a:endParaRPr lang="nl-BE" noProof="0" dirty="0"/>
          </a:p>
        </p:txBody>
      </p:sp>
      <p:sp>
        <p:nvSpPr>
          <p:cNvPr id="3" name="Text Placeholder 2"/>
          <p:cNvSpPr>
            <a:spLocks noGrp="1"/>
          </p:cNvSpPr>
          <p:nvPr>
            <p:ph type="body" idx="1"/>
          </p:nvPr>
        </p:nvSpPr>
        <p:spPr>
          <a:xfrm>
            <a:off x="304800" y="1200150"/>
            <a:ext cx="8520600" cy="3743825"/>
          </a:xfrm>
        </p:spPr>
        <p:txBody>
          <a:bodyPr/>
          <a:lstStyle/>
          <a:p>
            <a:pPr marL="285750" indent="-285750">
              <a:buFont typeface="Arial" panose="020B0604020202020204" pitchFamily="34" charset="0"/>
              <a:buChar char="•"/>
            </a:pPr>
            <a:r>
              <a:rPr lang="nl-BE" noProof="0" dirty="0" smtClean="0"/>
              <a:t>Real time &amp; </a:t>
            </a:r>
            <a:r>
              <a:rPr lang="nl-BE" dirty="0" smtClean="0"/>
              <a:t>gerichte verkeersinfo/geleiding</a:t>
            </a:r>
            <a:endParaRPr lang="nl-BE" noProof="0" dirty="0" smtClean="0"/>
          </a:p>
          <a:p>
            <a:pPr marL="285750" indent="-285750">
              <a:buFont typeface="Arial" panose="020B0604020202020204" pitchFamily="34" charset="0"/>
              <a:buChar char="•"/>
            </a:pPr>
            <a:r>
              <a:rPr lang="nl-BE" noProof="0" dirty="0" smtClean="0"/>
              <a:t>Automatische betaling parkeren</a:t>
            </a:r>
          </a:p>
          <a:p>
            <a:pPr marL="285750" indent="-285750">
              <a:buFont typeface="Arial" panose="020B0604020202020204" pitchFamily="34" charset="0"/>
              <a:buChar char="•"/>
            </a:pPr>
            <a:r>
              <a:rPr lang="nl-BE" dirty="0" smtClean="0"/>
              <a:t>Voorzieningen real time </a:t>
            </a:r>
            <a:r>
              <a:rPr lang="nl-BE" dirty="0" err="1" smtClean="0"/>
              <a:t>ridesharing</a:t>
            </a:r>
            <a:r>
              <a:rPr lang="nl-BE" dirty="0" smtClean="0"/>
              <a:t> (FTSR, </a:t>
            </a:r>
            <a:r>
              <a:rPr lang="nl-BE" dirty="0" err="1" smtClean="0"/>
              <a:t>Monal</a:t>
            </a:r>
            <a:r>
              <a:rPr lang="nl-BE" dirty="0" smtClean="0"/>
              <a:t>) &amp; autodelen</a:t>
            </a:r>
            <a:endParaRPr lang="nl-BE" noProof="0" dirty="0" smtClean="0"/>
          </a:p>
          <a:p>
            <a:pPr marL="285750" indent="-285750">
              <a:buFont typeface="Arial" panose="020B0604020202020204" pitchFamily="34" charset="0"/>
              <a:buChar char="•"/>
            </a:pPr>
            <a:r>
              <a:rPr lang="nl-BE" noProof="0" dirty="0" err="1" smtClean="0"/>
              <a:t>Ecodriving</a:t>
            </a:r>
            <a:r>
              <a:rPr lang="nl-BE" noProof="0" dirty="0" smtClean="0"/>
              <a:t> en werkelijk verbruik boekhouding  </a:t>
            </a:r>
            <a:br>
              <a:rPr lang="nl-BE" noProof="0" dirty="0" smtClean="0"/>
            </a:br>
            <a:r>
              <a:rPr lang="nl-BE" noProof="0" dirty="0" smtClean="0"/>
              <a:t>(‘carte blanche’ tankkaart is ver voorbij houdbaarheidsdatum)</a:t>
            </a:r>
          </a:p>
          <a:p>
            <a:pPr marL="285750" indent="-285750">
              <a:buFont typeface="Arial" panose="020B0604020202020204" pitchFamily="34" charset="0"/>
              <a:buChar char="•"/>
            </a:pPr>
            <a:r>
              <a:rPr lang="nl-BE" noProof="0" dirty="0" err="1" smtClean="0"/>
              <a:t>Pechverhelpings</a:t>
            </a:r>
            <a:r>
              <a:rPr lang="nl-BE" noProof="0" dirty="0" smtClean="0"/>
              <a:t>- &amp; onderhoudsdiensten</a:t>
            </a:r>
          </a:p>
          <a:p>
            <a:pPr marL="285750" indent="-285750">
              <a:buFont typeface="Arial" panose="020B0604020202020204" pitchFamily="34" charset="0"/>
              <a:buChar char="•"/>
            </a:pPr>
            <a:r>
              <a:rPr lang="nl-BE" dirty="0"/>
              <a:t>Reeds compatibel met de </a:t>
            </a:r>
            <a:r>
              <a:rPr lang="nl-BE" dirty="0" smtClean="0"/>
              <a:t>slimme-km-heffing </a:t>
            </a:r>
            <a:r>
              <a:rPr lang="nl-BE" dirty="0"/>
              <a:t>(zal er zijn voor 2021</a:t>
            </a:r>
            <a:r>
              <a:rPr lang="nl-BE" dirty="0" smtClean="0"/>
              <a:t>)</a:t>
            </a:r>
            <a:endParaRPr lang="nl-BE" dirty="0"/>
          </a:p>
          <a:p>
            <a:pPr marL="285750" indent="-285750">
              <a:buFont typeface="Arial" panose="020B0604020202020204" pitchFamily="34" charset="0"/>
              <a:buChar char="•"/>
            </a:pPr>
            <a:endParaRPr lang="nl-BE" noProof="0" dirty="0" smtClean="0"/>
          </a:p>
        </p:txBody>
      </p:sp>
    </p:spTree>
    <p:extLst>
      <p:ext uri="{BB962C8B-B14F-4D97-AF65-F5344CB8AC3E}">
        <p14:creationId xmlns:p14="http://schemas.microsoft.com/office/powerpoint/2010/main" val="39650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niveau 2: “</a:t>
            </a:r>
            <a:r>
              <a:rPr lang="nl-BE" noProof="0" dirty="0" err="1" smtClean="0"/>
              <a:t>Copilot</a:t>
            </a:r>
            <a:r>
              <a:rPr lang="nl-BE" noProof="0" dirty="0" smtClean="0"/>
              <a:t>”</a:t>
            </a:r>
            <a:endParaRPr lang="nl-BE" noProof="0" dirty="0"/>
          </a:p>
        </p:txBody>
      </p:sp>
      <p:sp>
        <p:nvSpPr>
          <p:cNvPr id="186" name="Shape 186"/>
          <p:cNvSpPr txBox="1">
            <a:spLocks noGrp="1"/>
          </p:cNvSpPr>
          <p:nvPr>
            <p:ph type="body" idx="1"/>
          </p:nvPr>
        </p:nvSpPr>
        <p:spPr>
          <a:xfrm>
            <a:off x="311700" y="3640686"/>
            <a:ext cx="8520600" cy="1217064"/>
          </a:xfrm>
          <a:prstGeom prst="rect">
            <a:avLst/>
          </a:prstGeom>
        </p:spPr>
        <p:txBody>
          <a:bodyPr lIns="91425" tIns="91425" rIns="91425" bIns="91425" anchor="t" anchorCtr="0">
            <a:noAutofit/>
          </a:bodyPr>
          <a:lstStyle/>
          <a:p>
            <a:pPr marL="514350" lvl="0" indent="-285750" rtl="0">
              <a:spcBef>
                <a:spcPts val="0"/>
              </a:spcBef>
              <a:spcAft>
                <a:spcPts val="800"/>
              </a:spcAft>
              <a:buFont typeface="Arial" panose="020B0604020202020204" pitchFamily="34" charset="0"/>
              <a:buChar char="•"/>
            </a:pPr>
            <a:r>
              <a:rPr lang="nl-BE" sz="1400" noProof="0" dirty="0" smtClean="0"/>
              <a:t>Niveau 1 EN</a:t>
            </a:r>
          </a:p>
          <a:p>
            <a:pPr marL="514350" lvl="0" indent="-285750" rtl="0">
              <a:spcBef>
                <a:spcPts val="0"/>
              </a:spcBef>
              <a:spcAft>
                <a:spcPts val="800"/>
              </a:spcAft>
              <a:buFont typeface="Arial" panose="020B0604020202020204" pitchFamily="34" charset="0"/>
              <a:buChar char="•"/>
            </a:pPr>
            <a:r>
              <a:rPr lang="nl-BE" sz="1400" noProof="0" dirty="0" err="1" smtClean="0"/>
              <a:t>HeadUpDisplay</a:t>
            </a:r>
            <a:r>
              <a:rPr lang="nl-BE" sz="1400" noProof="0" dirty="0" smtClean="0"/>
              <a:t>/HD interface: visuele ondersteuning van het rijden &amp; diensten</a:t>
            </a:r>
          </a:p>
          <a:p>
            <a:pPr marL="514350" lvl="0" indent="-285750" rtl="0">
              <a:spcBef>
                <a:spcPts val="0"/>
              </a:spcBef>
              <a:spcAft>
                <a:spcPts val="800"/>
              </a:spcAft>
              <a:buFont typeface="Arial" panose="020B0604020202020204" pitchFamily="34" charset="0"/>
              <a:buChar char="•"/>
            </a:pPr>
            <a:r>
              <a:rPr lang="nl-BE" sz="1400" noProof="0" dirty="0" smtClean="0"/>
              <a:t>Assistentie camera’s &amp; krachtig rekenmodule</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971550"/>
            <a:ext cx="4276725" cy="255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 </a:t>
            </a:r>
            <a:r>
              <a:rPr lang="nl-BE" noProof="0" dirty="0" err="1" smtClean="0"/>
              <a:t>After</a:t>
            </a:r>
            <a:r>
              <a:rPr lang="nl-BE" noProof="0" dirty="0" smtClean="0"/>
              <a:t> market ADAS </a:t>
            </a:r>
            <a:r>
              <a:rPr lang="nl-BE" noProof="0" dirty="0" err="1" smtClean="0"/>
              <a:t>inc.</a:t>
            </a:r>
            <a:r>
              <a:rPr lang="nl-BE" noProof="0" dirty="0" smtClean="0"/>
              <a:t> prioritaire C-ITS diensten</a:t>
            </a:r>
            <a:endParaRPr lang="nl-BE" noProof="0" dirty="0"/>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506" y="895350"/>
            <a:ext cx="728773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121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756100" cy="707400"/>
          </a:xfrm>
        </p:spPr>
        <p:txBody>
          <a:bodyPr/>
          <a:lstStyle/>
          <a:p>
            <a:r>
              <a:rPr lang="nl-BE" noProof="0" dirty="0" err="1" smtClean="0"/>
              <a:t>After</a:t>
            </a:r>
            <a:r>
              <a:rPr lang="nl-BE" noProof="0" dirty="0" smtClean="0"/>
              <a:t> market ‘assistenten’ bestaan sinds zeer kort!</a:t>
            </a:r>
            <a:endParaRPr lang="nl-BE" noProof="0" dirty="0"/>
          </a:p>
        </p:txBody>
      </p:sp>
      <p:sp>
        <p:nvSpPr>
          <p:cNvPr id="3" name="Text Placeholder 2"/>
          <p:cNvSpPr>
            <a:spLocks noGrp="1"/>
          </p:cNvSpPr>
          <p:nvPr>
            <p:ph type="body" idx="1"/>
          </p:nvPr>
        </p:nvSpPr>
        <p:spPr/>
        <p:txBody>
          <a:bodyPr/>
          <a:lstStyle/>
          <a:p>
            <a:r>
              <a:rPr lang="nl-BE" b="1" noProof="0" dirty="0" smtClean="0"/>
              <a:t>Garmin </a:t>
            </a:r>
            <a:r>
              <a:rPr lang="nl-BE" b="1" noProof="0" dirty="0" err="1" smtClean="0"/>
              <a:t>DriveAssist</a:t>
            </a:r>
            <a:endParaRPr lang="nl-BE" b="1" noProof="0" dirty="0"/>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819150"/>
            <a:ext cx="3505200" cy="207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809750"/>
            <a:ext cx="3048000" cy="209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5888" y="2952750"/>
            <a:ext cx="3565112" cy="203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7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Focus op verkeersveiligheid zit nog niet goed!</a:t>
            </a:r>
            <a:endParaRPr lang="nl-BE" noProof="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1733550"/>
            <a:ext cx="3676226" cy="221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733551"/>
            <a:ext cx="3962400" cy="222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0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err="1" smtClean="0"/>
              <a:t>RDrive</a:t>
            </a:r>
            <a:r>
              <a:rPr lang="nl-BE" noProof="0" dirty="0" smtClean="0"/>
              <a:t>: maatschappelijke voordelen</a:t>
            </a:r>
            <a:endParaRPr lang="nl-BE" noProof="0" dirty="0"/>
          </a:p>
        </p:txBody>
      </p:sp>
      <p:sp>
        <p:nvSpPr>
          <p:cNvPr id="210" name="Shape 210"/>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400" noProof="0" dirty="0" smtClean="0"/>
              <a:t>Hogere verkeersveiligheid</a:t>
            </a:r>
          </a:p>
          <a:p>
            <a:pPr marL="514350" lvl="0" indent="-285750" rtl="0">
              <a:spcBef>
                <a:spcPts val="0"/>
              </a:spcBef>
              <a:buFont typeface="Arial" panose="020B0604020202020204" pitchFamily="34" charset="0"/>
              <a:buChar char="•"/>
            </a:pPr>
            <a:r>
              <a:rPr lang="nl-BE" sz="1400" noProof="0" dirty="0" smtClean="0"/>
              <a:t>Minder files (minder ongevallen, spits mijden, </a:t>
            </a:r>
            <a:r>
              <a:rPr lang="nl-BE" sz="1400" noProof="0" dirty="0" err="1" smtClean="0"/>
              <a:t>ridesharing</a:t>
            </a:r>
            <a:r>
              <a:rPr lang="nl-BE" sz="1400" noProof="0" dirty="0" smtClean="0"/>
              <a:t>)</a:t>
            </a:r>
          </a:p>
          <a:p>
            <a:pPr marL="514350" lvl="0" indent="-285750" rtl="0">
              <a:spcBef>
                <a:spcPts val="0"/>
              </a:spcBef>
              <a:buFont typeface="Arial" panose="020B0604020202020204" pitchFamily="34" charset="0"/>
              <a:buChar char="•"/>
            </a:pPr>
            <a:r>
              <a:rPr lang="nl-BE" sz="1400" noProof="0" dirty="0" smtClean="0"/>
              <a:t>Lagere CO2 uitstoot</a:t>
            </a:r>
          </a:p>
          <a:p>
            <a:pPr marL="514350" lvl="0" indent="-285750" rtl="0">
              <a:spcBef>
                <a:spcPts val="0"/>
              </a:spcBef>
              <a:buFont typeface="Arial" panose="020B0604020202020204" pitchFamily="34" charset="0"/>
              <a:buChar char="•"/>
            </a:pPr>
            <a:r>
              <a:rPr lang="nl-BE" sz="1400" dirty="0" smtClean="0"/>
              <a:t>Lagere politie &amp; justitie uitgaven</a:t>
            </a:r>
            <a:endParaRPr lang="nl-BE" sz="1400" noProof="0" dirty="0" smtClean="0"/>
          </a:p>
          <a:p>
            <a:pPr marL="514350" lvl="0" indent="-285750" rtl="0">
              <a:spcBef>
                <a:spcPts val="0"/>
              </a:spcBef>
              <a:buFont typeface="Arial" panose="020B0604020202020204" pitchFamily="34" charset="0"/>
              <a:buChar char="•"/>
            </a:pPr>
            <a:r>
              <a:rPr lang="nl-BE" sz="1400" noProof="0" dirty="0" smtClean="0"/>
              <a:t>Bij volledige penetratie</a:t>
            </a:r>
          </a:p>
          <a:p>
            <a:pPr marL="514350" lvl="0" indent="-285750" rtl="0">
              <a:spcBef>
                <a:spcPts val="0"/>
              </a:spcBef>
              <a:buFont typeface="Wingdings" panose="05000000000000000000" pitchFamily="2" charset="2"/>
              <a:buChar char="ü"/>
            </a:pPr>
            <a:r>
              <a:rPr lang="nl-BE" sz="1400" noProof="0" dirty="0" smtClean="0"/>
              <a:t>Einde van de ‘far west’ in het verkeer:</a:t>
            </a:r>
            <a:br>
              <a:rPr lang="nl-BE" sz="1400" noProof="0" dirty="0" smtClean="0"/>
            </a:br>
            <a:r>
              <a:rPr lang="nl-BE" sz="1400" noProof="0" dirty="0" err="1" smtClean="0"/>
              <a:t>leefkwaliteit</a:t>
            </a:r>
            <a:r>
              <a:rPr lang="nl-BE" sz="1400" noProof="0" dirty="0" smtClean="0"/>
              <a:t> (minder stress, minder verkeerslawaai; veel méér en effectieve zones 30; lokale fietswegen </a:t>
            </a:r>
            <a:r>
              <a:rPr lang="nl-BE" sz="1400" noProof="0" dirty="0" err="1" smtClean="0"/>
              <a:t>ipv</a:t>
            </a:r>
            <a:r>
              <a:rPr lang="nl-BE" sz="1400" noProof="0" dirty="0" smtClean="0"/>
              <a:t> levensgevaarlijke sluipwegen</a:t>
            </a:r>
          </a:p>
          <a:p>
            <a:pPr marL="514350" lvl="0" indent="-285750" rtl="0">
              <a:spcBef>
                <a:spcPts val="0"/>
              </a:spcBef>
              <a:buFont typeface="Wingdings" panose="05000000000000000000" pitchFamily="2" charset="2"/>
              <a:buChar char="ü"/>
            </a:pPr>
            <a:r>
              <a:rPr lang="nl-BE" sz="1400" noProof="0" dirty="0" smtClean="0"/>
              <a:t>Verkeerdrempels &amp; co </a:t>
            </a:r>
            <a:r>
              <a:rPr lang="nl-BE" sz="1400" dirty="0" smtClean="0"/>
              <a:t>kunnen we afvoeren</a:t>
            </a:r>
            <a:endParaRPr lang="nl-BE" sz="1400" noProof="0" dirty="0"/>
          </a:p>
        </p:txBody>
      </p:sp>
    </p:spTree>
    <p:extLst>
      <p:ext uri="{BB962C8B-B14F-4D97-AF65-F5344CB8AC3E}">
        <p14:creationId xmlns:p14="http://schemas.microsoft.com/office/powerpoint/2010/main" val="6009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85750"/>
            <a:ext cx="4598734" cy="46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1700" y="209550"/>
            <a:ext cx="4260300" cy="1981200"/>
          </a:xfrm>
        </p:spPr>
        <p:txBody>
          <a:bodyPr/>
          <a:lstStyle/>
          <a:p>
            <a:r>
              <a:rPr lang="nl-BE" dirty="0" smtClean="0"/>
              <a:t>-&gt; Transitie naar duurzame mobiliteit versnellen</a:t>
            </a:r>
            <a:br>
              <a:rPr lang="nl-BE" dirty="0" smtClean="0"/>
            </a:br>
            <a:endParaRPr lang="nl-BE" dirty="0"/>
          </a:p>
        </p:txBody>
      </p:sp>
      <p:sp>
        <p:nvSpPr>
          <p:cNvPr id="5" name="Text Placeholder 4"/>
          <p:cNvSpPr>
            <a:spLocks noGrp="1"/>
          </p:cNvSpPr>
          <p:nvPr>
            <p:ph type="body" idx="1"/>
          </p:nvPr>
        </p:nvSpPr>
        <p:spPr>
          <a:xfrm>
            <a:off x="311700" y="2495550"/>
            <a:ext cx="4107900" cy="2057400"/>
          </a:xfrm>
        </p:spPr>
        <p:txBody>
          <a:bodyPr/>
          <a:lstStyle/>
          <a:p>
            <a:pPr marL="285750" indent="-285750">
              <a:buFont typeface="Arial" panose="020B0604020202020204" pitchFamily="34" charset="0"/>
              <a:buChar char="•"/>
            </a:pPr>
            <a:r>
              <a:rPr lang="nl-BE" dirty="0" smtClean="0"/>
              <a:t>Met veel minder dure </a:t>
            </a:r>
            <a:r>
              <a:rPr lang="nl-BE" dirty="0"/>
              <a:t>infrastructurele </a:t>
            </a:r>
            <a:r>
              <a:rPr lang="nl-BE" dirty="0" smtClean="0"/>
              <a:t>ingrepen</a:t>
            </a:r>
          </a:p>
          <a:p>
            <a:pPr marL="285750" indent="-285750">
              <a:buFont typeface="Arial" panose="020B0604020202020204" pitchFamily="34" charset="0"/>
              <a:buChar char="•"/>
            </a:pPr>
            <a:r>
              <a:rPr lang="nl-BE" dirty="0" smtClean="0"/>
              <a:t>Zonder extra </a:t>
            </a:r>
            <a:r>
              <a:rPr lang="nl-BE" dirty="0" err="1" smtClean="0"/>
              <a:t>voertuigkm’s</a:t>
            </a:r>
            <a:endParaRPr lang="nl-BE" dirty="0" smtClean="0"/>
          </a:p>
          <a:p>
            <a:pPr marL="285750" indent="-285750">
              <a:buFont typeface="Arial" panose="020B0604020202020204" pitchFamily="34" charset="0"/>
              <a:buChar char="•"/>
            </a:pPr>
            <a:r>
              <a:rPr lang="nl-BE" dirty="0" smtClean="0"/>
              <a:t>Zonder extra bottlenecks</a:t>
            </a:r>
            <a:endParaRPr lang="nl-BE" dirty="0"/>
          </a:p>
        </p:txBody>
      </p:sp>
    </p:spTree>
    <p:extLst>
      <p:ext uri="{BB962C8B-B14F-4D97-AF65-F5344CB8AC3E}">
        <p14:creationId xmlns:p14="http://schemas.microsoft.com/office/powerpoint/2010/main" val="1447720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3/3</a:t>
            </a:r>
            <a:br>
              <a:rPr lang="nl-BE" dirty="0" smtClean="0"/>
            </a:br>
            <a:r>
              <a:rPr lang="nl-BE" dirty="0" smtClean="0"/>
              <a:t>Hoe realiseren?</a:t>
            </a:r>
            <a:endParaRPr lang="nl-BE" dirty="0"/>
          </a:p>
        </p:txBody>
      </p:sp>
      <p:sp>
        <p:nvSpPr>
          <p:cNvPr id="7" name="Text Placeholder 6"/>
          <p:cNvSpPr>
            <a:spLocks noGrp="1"/>
          </p:cNvSpPr>
          <p:nvPr>
            <p:ph type="body" idx="2"/>
          </p:nvPr>
        </p:nvSpPr>
        <p:spPr/>
        <p:txBody>
          <a:bodyPr/>
          <a:lstStyle/>
          <a:p>
            <a:r>
              <a:rPr lang="nl-BE" dirty="0" smtClean="0"/>
              <a:t>Aanknopingspunten en mogelijke vervolgpistes</a:t>
            </a:r>
            <a:endParaRPr lang="nl-BE" dirty="0"/>
          </a:p>
        </p:txBody>
      </p:sp>
    </p:spTree>
    <p:extLst>
      <p:ext uri="{BB962C8B-B14F-4D97-AF65-F5344CB8AC3E}">
        <p14:creationId xmlns:p14="http://schemas.microsoft.com/office/powerpoint/2010/main" val="3568956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Vlaamse &amp; Europese doelstellingen problematisch</a:t>
            </a:r>
            <a:endParaRPr lang="nl-BE" noProof="0" dirty="0"/>
          </a:p>
        </p:txBody>
      </p:sp>
      <p:pic>
        <p:nvPicPr>
          <p:cNvPr id="4" name="Afbeelding 4" descr="image0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0698" y="1123950"/>
            <a:ext cx="6727902" cy="342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59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Er is meer rugwind dan ooit!</a:t>
            </a:r>
            <a:endParaRPr lang="nl-BE" dirty="0"/>
          </a:p>
        </p:txBody>
      </p:sp>
      <p:sp>
        <p:nvSpPr>
          <p:cNvPr id="3" name="Text Placeholder 2"/>
          <p:cNvSpPr>
            <a:spLocks noGrp="1"/>
          </p:cNvSpPr>
          <p:nvPr>
            <p:ph type="body" idx="1"/>
          </p:nvPr>
        </p:nvSpPr>
        <p:spPr>
          <a:xfrm>
            <a:off x="304800" y="895350"/>
            <a:ext cx="8520600" cy="3657600"/>
          </a:xfrm>
        </p:spPr>
        <p:txBody>
          <a:bodyPr/>
          <a:lstStyle/>
          <a:p>
            <a:pPr marL="285750" indent="-285750">
              <a:buFont typeface="Arial" panose="020B0604020202020204" pitchFamily="34" charset="0"/>
              <a:buChar char="•"/>
            </a:pPr>
            <a:r>
              <a:rPr lang="nl-BE" dirty="0" smtClean="0"/>
              <a:t>C-ITS </a:t>
            </a:r>
            <a:r>
              <a:rPr lang="nl-BE" dirty="0" err="1" smtClean="0"/>
              <a:t>strategy</a:t>
            </a:r>
            <a:r>
              <a:rPr lang="nl-BE" dirty="0" smtClean="0"/>
              <a:t> EU (Amsterdam Group): operationeel in 2019/2020</a:t>
            </a:r>
            <a:br>
              <a:rPr lang="nl-BE" dirty="0" smtClean="0"/>
            </a:br>
            <a:r>
              <a:rPr lang="nl-BE" dirty="0" smtClean="0"/>
              <a:t>Gratis; up </a:t>
            </a:r>
            <a:r>
              <a:rPr lang="nl-BE" dirty="0" err="1" smtClean="0"/>
              <a:t>to</a:t>
            </a:r>
            <a:r>
              <a:rPr lang="nl-BE" dirty="0" smtClean="0"/>
              <a:t> date &amp; detail wegeninfo </a:t>
            </a:r>
            <a:r>
              <a:rPr lang="nl-BE" dirty="0" smtClean="0"/>
              <a:t>ZAL binnenkort beschikbaar zijn!</a:t>
            </a:r>
            <a:endParaRPr lang="nl-BE" dirty="0" smtClean="0"/>
          </a:p>
          <a:p>
            <a:pPr marL="285750" indent="-285750">
              <a:buFont typeface="Arial" panose="020B0604020202020204" pitchFamily="34" charset="0"/>
              <a:buChar char="•"/>
            </a:pPr>
            <a:r>
              <a:rPr lang="nl-BE" dirty="0" smtClean="0"/>
              <a:t>Lagere hardware &amp; gsm-netwerkkosten ( € 10/ maand -&gt; € 1.5/maand</a:t>
            </a:r>
            <a:r>
              <a:rPr lang="nl-BE" dirty="0" smtClean="0"/>
              <a:t>)</a:t>
            </a:r>
            <a:endParaRPr lang="nl-BE" dirty="0"/>
          </a:p>
          <a:p>
            <a:pPr marL="285750" indent="-285750">
              <a:buFont typeface="Arial" panose="020B0604020202020204" pitchFamily="34" charset="0"/>
              <a:buChar char="•"/>
            </a:pPr>
            <a:r>
              <a:rPr lang="nl-BE" dirty="0" smtClean="0"/>
              <a:t>Nieuwe </a:t>
            </a:r>
            <a:r>
              <a:rPr lang="nl-BE" dirty="0" err="1"/>
              <a:t>IoT</a:t>
            </a:r>
            <a:r>
              <a:rPr lang="nl-BE" dirty="0"/>
              <a:t>-netwerken; </a:t>
            </a:r>
            <a:r>
              <a:rPr lang="nl-BE" dirty="0" smtClean="0"/>
              <a:t>goedkope data WIFI </a:t>
            </a:r>
            <a:r>
              <a:rPr lang="nl-BE" dirty="0"/>
              <a:t>bereik groter dan ooit</a:t>
            </a:r>
          </a:p>
          <a:p>
            <a:pPr marL="285750" indent="-285750">
              <a:buFont typeface="Arial" panose="020B0604020202020204" pitchFamily="34" charset="0"/>
              <a:buChar char="•"/>
            </a:pPr>
            <a:r>
              <a:rPr lang="nl-BE" dirty="0" smtClean="0"/>
              <a:t>Druk vanuit milieu/verkeersveiligheid/doorstromingsproblematiek</a:t>
            </a:r>
          </a:p>
          <a:p>
            <a:pPr marL="285750" indent="-285750">
              <a:buFont typeface="Arial" panose="020B0604020202020204" pitchFamily="34" charset="0"/>
              <a:buChar char="•"/>
            </a:pPr>
            <a:r>
              <a:rPr lang="nl-BE" dirty="0"/>
              <a:t>OBD </a:t>
            </a:r>
            <a:r>
              <a:rPr lang="nl-BE" dirty="0" smtClean="0"/>
              <a:t>connector standaard verplicht </a:t>
            </a:r>
            <a:r>
              <a:rPr lang="nl-BE" dirty="0"/>
              <a:t>vanaf 2001 (benzine), </a:t>
            </a:r>
            <a:r>
              <a:rPr lang="nl-BE" dirty="0" smtClean="0"/>
              <a:t>2003 (diesel), stilaan heeft elke wagen er een</a:t>
            </a:r>
            <a:endParaRPr lang="nl-BE" dirty="0"/>
          </a:p>
          <a:p>
            <a:pPr marL="285750" indent="-285750">
              <a:buFont typeface="Arial" panose="020B0604020202020204" pitchFamily="34" charset="0"/>
              <a:buChar char="•"/>
            </a:pPr>
            <a:r>
              <a:rPr lang="nl-BE" dirty="0" smtClean="0"/>
              <a:t>‘</a:t>
            </a:r>
            <a:r>
              <a:rPr lang="en-GB" dirty="0"/>
              <a:t>The Automotive cloud is finally here</a:t>
            </a:r>
            <a:r>
              <a:rPr lang="nl-BE" dirty="0" smtClean="0"/>
              <a:t>’ ?</a:t>
            </a:r>
            <a:endParaRPr lang="nl-BE" dirty="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37593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520600" cy="1295400"/>
          </a:xfrm>
        </p:spPr>
        <p:txBody>
          <a:bodyPr/>
          <a:lstStyle/>
          <a:p>
            <a:r>
              <a:rPr lang="nl-BE" noProof="0" dirty="0" smtClean="0"/>
              <a:t>Nieuwe service providers</a:t>
            </a:r>
            <a:br>
              <a:rPr lang="nl-BE" noProof="0" dirty="0" smtClean="0"/>
            </a:br>
            <a:r>
              <a:rPr lang="nl-BE" noProof="0" dirty="0" smtClean="0"/>
              <a:t>Van hardware tot eindproduct </a:t>
            </a:r>
            <a:br>
              <a:rPr lang="nl-BE" noProof="0" dirty="0" smtClean="0"/>
            </a:br>
            <a:endParaRPr lang="nl-BE" noProof="0" dirty="0"/>
          </a:p>
        </p:txBody>
      </p:sp>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712171"/>
            <a:ext cx="5212656" cy="180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1650" y="133350"/>
            <a:ext cx="24955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62546" y="3680832"/>
            <a:ext cx="620236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6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8520600" cy="1143000"/>
          </a:xfrm>
        </p:spPr>
        <p:txBody>
          <a:bodyPr/>
          <a:lstStyle/>
          <a:p>
            <a:r>
              <a:rPr lang="nl-BE" b="0" dirty="0" smtClean="0"/>
              <a:t>“</a:t>
            </a:r>
            <a:r>
              <a:rPr lang="en-US" b="0" dirty="0" smtClean="0"/>
              <a:t>The </a:t>
            </a:r>
            <a:r>
              <a:rPr lang="en-US" b="0" dirty="0"/>
              <a:t>automotive cloud is finally </a:t>
            </a:r>
            <a:r>
              <a:rPr lang="en-US" b="0" dirty="0" smtClean="0"/>
              <a:t>here”</a:t>
            </a:r>
            <a:br>
              <a:rPr lang="en-US" b="0" dirty="0" smtClean="0"/>
            </a:br>
            <a:r>
              <a:rPr lang="nl-BE" sz="1800" dirty="0"/>
              <a:t>driveulu.com  &amp; driveulu.github.io/</a:t>
            </a:r>
            <a:r>
              <a:rPr lang="nl-BE" sz="1800" dirty="0" err="1"/>
              <a:t>api</a:t>
            </a:r>
            <a:endParaRPr lang="nl-BE" sz="1800" noProof="0"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352550"/>
            <a:ext cx="7104303" cy="35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133350"/>
            <a:ext cx="24955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018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Trend naar relevantie &amp; samenwerking</a:t>
            </a:r>
            <a:endParaRPr lang="nl-BE" noProof="0"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a:t>Betekenis-economie wint aan belang: ondernemen met als doel de samenleving te </a:t>
            </a:r>
            <a:r>
              <a:rPr lang="nl-BE" dirty="0" smtClean="0"/>
              <a:t>verbeteren</a:t>
            </a:r>
            <a:endParaRPr lang="nl-BE" noProof="0" dirty="0" smtClean="0"/>
          </a:p>
          <a:p>
            <a:pPr marL="285750" indent="-285750">
              <a:buFont typeface="Arial" panose="020B0604020202020204" pitchFamily="34" charset="0"/>
              <a:buChar char="•"/>
            </a:pPr>
            <a:r>
              <a:rPr lang="nl-BE" noProof="0" dirty="0" smtClean="0"/>
              <a:t>Klimaatuitdaging &amp; drama’s op de weg scheppen een ‘no time </a:t>
            </a:r>
            <a:r>
              <a:rPr lang="nl-BE" noProof="0" dirty="0" err="1" smtClean="0"/>
              <a:t>to</a:t>
            </a:r>
            <a:r>
              <a:rPr lang="nl-BE" noProof="0" dirty="0" smtClean="0"/>
              <a:t> waste’ kader</a:t>
            </a:r>
            <a:br>
              <a:rPr lang="nl-BE" noProof="0" dirty="0" smtClean="0"/>
            </a:br>
            <a:r>
              <a:rPr lang="nl-BE" noProof="0" dirty="0" err="1" smtClean="0"/>
              <a:t>cfr</a:t>
            </a:r>
            <a:r>
              <a:rPr lang="nl-BE" noProof="0" dirty="0" smtClean="0"/>
              <a:t>. </a:t>
            </a:r>
            <a:r>
              <a:rPr lang="nl-BE" noProof="0" dirty="0" err="1" smtClean="0"/>
              <a:t>Tesla’s</a:t>
            </a:r>
            <a:r>
              <a:rPr lang="nl-BE" noProof="0" dirty="0" smtClean="0"/>
              <a:t> ‘</a:t>
            </a:r>
            <a:r>
              <a:rPr lang="nl-BE" noProof="0" dirty="0" err="1" smtClean="0"/>
              <a:t>All</a:t>
            </a:r>
            <a:r>
              <a:rPr lang="nl-BE" noProof="0" dirty="0" smtClean="0"/>
              <a:t> </a:t>
            </a:r>
            <a:r>
              <a:rPr lang="nl-BE" noProof="0" dirty="0" err="1" smtClean="0"/>
              <a:t>Our</a:t>
            </a:r>
            <a:r>
              <a:rPr lang="nl-BE" noProof="0" dirty="0" smtClean="0"/>
              <a:t> Patents </a:t>
            </a:r>
            <a:r>
              <a:rPr lang="nl-BE" noProof="0" dirty="0" err="1" smtClean="0"/>
              <a:t>Belong</a:t>
            </a:r>
            <a:r>
              <a:rPr lang="nl-BE" noProof="0" dirty="0" smtClean="0"/>
              <a:t> </a:t>
            </a:r>
            <a:r>
              <a:rPr lang="nl-BE" noProof="0" dirty="0" err="1" smtClean="0"/>
              <a:t>To</a:t>
            </a:r>
            <a:r>
              <a:rPr lang="nl-BE" noProof="0" dirty="0" smtClean="0"/>
              <a:t> </a:t>
            </a:r>
            <a:r>
              <a:rPr lang="nl-BE" noProof="0" dirty="0" err="1" smtClean="0"/>
              <a:t>You</a:t>
            </a:r>
            <a:r>
              <a:rPr lang="nl-BE" noProof="0" dirty="0" smtClean="0"/>
              <a:t>’</a:t>
            </a:r>
          </a:p>
          <a:p>
            <a:pPr marL="285750" indent="-285750">
              <a:buFont typeface="Arial" panose="020B0604020202020204" pitchFamily="34" charset="0"/>
              <a:buChar char="•"/>
            </a:pPr>
            <a:r>
              <a:rPr lang="nl-BE" dirty="0"/>
              <a:t>Stijgende maatschappelijke complexiteit vereist meer samenwerking ~</a:t>
            </a:r>
            <a:br>
              <a:rPr lang="nl-BE" dirty="0"/>
            </a:br>
            <a:r>
              <a:rPr lang="nl-BE" dirty="0"/>
              <a:t>opkomst van clusters &amp; innovatieve </a:t>
            </a:r>
            <a:r>
              <a:rPr lang="nl-BE" dirty="0" smtClean="0"/>
              <a:t>netwerken</a:t>
            </a:r>
          </a:p>
          <a:p>
            <a:pPr marL="285750" indent="-285750">
              <a:buFont typeface="Arial" panose="020B0604020202020204" pitchFamily="34" charset="0"/>
              <a:buChar char="•"/>
            </a:pPr>
            <a:r>
              <a:rPr lang="nl-BE" b="1" noProof="0" dirty="0" smtClean="0"/>
              <a:t>-&gt; Krachten bundelen is de boodschap.</a:t>
            </a:r>
          </a:p>
          <a:p>
            <a:pPr marL="285750" indent="-285750">
              <a:buFont typeface="Arial" panose="020B0604020202020204" pitchFamily="34" charset="0"/>
              <a:buChar char="•"/>
            </a:pPr>
            <a:endParaRPr lang="nl-BE" noProof="0" dirty="0" smtClean="0"/>
          </a:p>
          <a:p>
            <a:pPr marL="285750" indent="-285750">
              <a:buFont typeface="Arial" panose="020B0604020202020204" pitchFamily="34" charset="0"/>
              <a:buChar char="•"/>
            </a:pPr>
            <a:endParaRPr lang="nl-BE" noProof="0" dirty="0" smtClean="0"/>
          </a:p>
          <a:p>
            <a:endParaRPr lang="nl-BE" noProof="0" dirty="0"/>
          </a:p>
        </p:txBody>
      </p:sp>
    </p:spTree>
    <p:extLst>
      <p:ext uri="{BB962C8B-B14F-4D97-AF65-F5344CB8AC3E}">
        <p14:creationId xmlns:p14="http://schemas.microsoft.com/office/powerpoint/2010/main" val="33070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Doorbraak realiseren #1</a:t>
            </a:r>
            <a:br>
              <a:rPr lang="nl-BE" noProof="0" dirty="0" smtClean="0"/>
            </a:br>
            <a:r>
              <a:rPr lang="nl-BE" noProof="0" dirty="0" smtClean="0"/>
              <a:t>Kostprijs verlagen</a:t>
            </a:r>
            <a:endParaRPr lang="nl-BE" noProof="0" dirty="0"/>
          </a:p>
        </p:txBody>
      </p:sp>
      <p:sp>
        <p:nvSpPr>
          <p:cNvPr id="4" name="Shape 162"/>
          <p:cNvSpPr txBox="1">
            <a:spLocks noGrp="1"/>
          </p:cNvSpPr>
          <p:nvPr>
            <p:ph type="body" idx="1"/>
          </p:nvPr>
        </p:nvSpPr>
        <p:spPr>
          <a:xfrm>
            <a:off x="311700" y="1504950"/>
            <a:ext cx="8520600" cy="3048000"/>
          </a:xfrm>
          <a:prstGeom prst="rect">
            <a:avLst/>
          </a:prstGeom>
        </p:spPr>
        <p:txBody>
          <a:bodyPr lIns="91425" tIns="91425" rIns="91425" bIns="91425" anchor="t" anchorCtr="0">
            <a:noAutofit/>
          </a:bodyPr>
          <a:lstStyle/>
          <a:p>
            <a:pPr marL="228600" lvl="0" rtl="0">
              <a:spcBef>
                <a:spcPts val="0"/>
              </a:spcBef>
            </a:pPr>
            <a:r>
              <a:rPr lang="nl-BE" noProof="0" dirty="0" smtClean="0"/>
              <a:t>Meer gebruikers =</a:t>
            </a:r>
          </a:p>
          <a:p>
            <a:pPr marL="514350" lvl="1" indent="-285750">
              <a:buFont typeface="Arial" panose="020B0604020202020204" pitchFamily="34" charset="0"/>
              <a:buChar char="•"/>
            </a:pPr>
            <a:r>
              <a:rPr lang="nl-BE" noProof="0" dirty="0" smtClean="0"/>
              <a:t>lagere netwerkkosten </a:t>
            </a:r>
            <a:r>
              <a:rPr lang="nl-BE" noProof="0" dirty="0"/>
              <a:t>bij </a:t>
            </a:r>
            <a:r>
              <a:rPr lang="nl-BE" noProof="0" dirty="0" smtClean="0"/>
              <a:t>operatoren</a:t>
            </a:r>
          </a:p>
          <a:p>
            <a:pPr marL="514350" lvl="1" indent="-285750">
              <a:buFont typeface="Arial" panose="020B0604020202020204" pitchFamily="34" charset="0"/>
              <a:buChar char="•"/>
            </a:pPr>
            <a:r>
              <a:rPr lang="nl-BE" noProof="0" dirty="0" smtClean="0"/>
              <a:t>lagere </a:t>
            </a:r>
            <a:r>
              <a:rPr lang="nl-BE" noProof="0" dirty="0"/>
              <a:t>abonnementskosten op geografische </a:t>
            </a:r>
            <a:r>
              <a:rPr lang="nl-BE" noProof="0" dirty="0" smtClean="0"/>
              <a:t>diensten</a:t>
            </a:r>
          </a:p>
          <a:p>
            <a:pPr marL="514350" lvl="1" indent="-285750">
              <a:buFont typeface="Arial" panose="020B0604020202020204" pitchFamily="34" charset="0"/>
              <a:buChar char="•"/>
            </a:pPr>
            <a:r>
              <a:rPr lang="nl-BE" noProof="0" dirty="0" smtClean="0"/>
              <a:t>(veel) lagere systeem overhead</a:t>
            </a:r>
          </a:p>
          <a:p>
            <a:pPr marL="514350" lvl="1" indent="-285750">
              <a:buFont typeface="Arial" panose="020B0604020202020204" pitchFamily="34" charset="0"/>
              <a:buChar char="•"/>
            </a:pPr>
            <a:r>
              <a:rPr lang="nl-BE" dirty="0"/>
              <a:t>l</a:t>
            </a:r>
            <a:r>
              <a:rPr lang="nl-BE" dirty="0" smtClean="0"/>
              <a:t>agere on-board hardware kost</a:t>
            </a:r>
            <a:endParaRPr lang="nl-BE" sz="1600" noProof="0" dirty="0"/>
          </a:p>
        </p:txBody>
      </p:sp>
    </p:spTree>
    <p:extLst>
      <p:ext uri="{BB962C8B-B14F-4D97-AF65-F5344CB8AC3E}">
        <p14:creationId xmlns:p14="http://schemas.microsoft.com/office/powerpoint/2010/main" val="13859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Doorbraak realiseren #2</a:t>
            </a:r>
            <a:br>
              <a:rPr lang="nl-BE" noProof="0" dirty="0" smtClean="0"/>
            </a:br>
            <a:r>
              <a:rPr lang="nl-BE" noProof="0" dirty="0" smtClean="0"/>
              <a:t>Meer diensten</a:t>
            </a:r>
            <a:endParaRPr lang="nl-BE" noProof="0" dirty="0"/>
          </a:p>
        </p:txBody>
      </p:sp>
      <p:sp>
        <p:nvSpPr>
          <p:cNvPr id="3" name="Text Placeholder 2"/>
          <p:cNvSpPr>
            <a:spLocks noGrp="1"/>
          </p:cNvSpPr>
          <p:nvPr>
            <p:ph type="body" idx="1"/>
          </p:nvPr>
        </p:nvSpPr>
        <p:spPr>
          <a:xfrm>
            <a:off x="311700" y="1428750"/>
            <a:ext cx="8520600" cy="3124200"/>
          </a:xfrm>
        </p:spPr>
        <p:txBody>
          <a:bodyPr/>
          <a:lstStyle/>
          <a:p>
            <a:pPr marL="514350" lvl="4" indent="-285750">
              <a:buFont typeface="Arial" panose="020B0604020202020204" pitchFamily="34" charset="0"/>
              <a:buChar char="•"/>
            </a:pPr>
            <a:r>
              <a:rPr lang="nl-BE" sz="1600" noProof="0" dirty="0" smtClean="0"/>
              <a:t>Kwaliteitsgaranties (label) zodat </a:t>
            </a:r>
            <a:r>
              <a:rPr lang="nl-BE" sz="1600" noProof="0" dirty="0"/>
              <a:t>overheid incentives kan </a:t>
            </a:r>
            <a:r>
              <a:rPr lang="nl-BE" sz="1600" noProof="0" dirty="0" smtClean="0"/>
              <a:t>geven, taks-shift realiseren, goed rijgedrag belonen</a:t>
            </a:r>
            <a:endParaRPr lang="nl-BE" sz="1600" noProof="0" dirty="0"/>
          </a:p>
          <a:p>
            <a:pPr marL="514350" lvl="4" indent="-285750">
              <a:buFont typeface="Arial" panose="020B0604020202020204" pitchFamily="34" charset="0"/>
              <a:buChar char="•"/>
            </a:pPr>
            <a:r>
              <a:rPr lang="nl-BE" sz="1600" noProof="0" dirty="0" smtClean="0"/>
              <a:t>Eén </a:t>
            </a:r>
            <a:r>
              <a:rPr lang="nl-BE" sz="1600" noProof="0" dirty="0"/>
              <a:t>dataplatform standaard zodat parkeeruitbaters, </a:t>
            </a:r>
            <a:r>
              <a:rPr lang="nl-BE" sz="1600" noProof="0" dirty="0" smtClean="0"/>
              <a:t>steden &amp; gemeenten extra diensten </a:t>
            </a:r>
            <a:r>
              <a:rPr lang="nl-BE" sz="1600" noProof="0" dirty="0"/>
              <a:t>kunnen </a:t>
            </a:r>
            <a:r>
              <a:rPr lang="nl-BE" sz="1600" noProof="0" dirty="0" smtClean="0"/>
              <a:t>aanbieden aan bestuurders</a:t>
            </a:r>
          </a:p>
          <a:p>
            <a:pPr marL="514350" lvl="4" indent="-285750">
              <a:buFont typeface="Arial" panose="020B0604020202020204" pitchFamily="34" charset="0"/>
              <a:buChar char="•"/>
            </a:pPr>
            <a:r>
              <a:rPr lang="nl-BE" sz="1600" dirty="0"/>
              <a:t>Meer </a:t>
            </a:r>
            <a:r>
              <a:rPr lang="nl-BE" sz="1600" dirty="0" smtClean="0"/>
              <a:t>&amp; betere verkeersdata </a:t>
            </a:r>
            <a:r>
              <a:rPr lang="nl-BE" sz="1600" dirty="0"/>
              <a:t>= betrouwbaardere </a:t>
            </a:r>
            <a:r>
              <a:rPr lang="nl-BE" sz="1600" dirty="0" err="1" smtClean="0"/>
              <a:t>ongevallenpeventiemodellen</a:t>
            </a:r>
            <a:r>
              <a:rPr lang="nl-BE" sz="1600" dirty="0" smtClean="0"/>
              <a:t>, hot spots, verkeersdoorstroming &amp; </a:t>
            </a:r>
            <a:r>
              <a:rPr lang="nl-BE" sz="1600" dirty="0"/>
              <a:t>diensten </a:t>
            </a:r>
            <a:r>
              <a:rPr lang="nl-BE" sz="1600" dirty="0" smtClean="0"/>
              <a:t>aan derden</a:t>
            </a:r>
            <a:endParaRPr lang="nl-BE" sz="1600" dirty="0"/>
          </a:p>
          <a:p>
            <a:pPr marL="514350" lvl="4" indent="-285750">
              <a:buFont typeface="Arial" panose="020B0604020202020204" pitchFamily="34" charset="0"/>
              <a:buChar char="•"/>
            </a:pPr>
            <a:r>
              <a:rPr lang="nl-BE" sz="1600" noProof="0" dirty="0" smtClean="0"/>
              <a:t>Méér gebruikers -&gt; </a:t>
            </a:r>
            <a:r>
              <a:rPr lang="nl-BE" sz="1600" noProof="0" dirty="0" err="1" smtClean="0"/>
              <a:t>ride</a:t>
            </a:r>
            <a:r>
              <a:rPr lang="nl-BE" sz="1600" noProof="0" dirty="0" smtClean="0"/>
              <a:t> </a:t>
            </a:r>
            <a:r>
              <a:rPr lang="nl-BE" sz="1600" noProof="0" dirty="0" err="1" smtClean="0"/>
              <a:t>sharing</a:t>
            </a:r>
            <a:r>
              <a:rPr lang="nl-BE" sz="1600" noProof="0" dirty="0" smtClean="0"/>
              <a:t> wordt veel </a:t>
            </a:r>
            <a:r>
              <a:rPr lang="nl-BE" sz="1600" dirty="0" smtClean="0"/>
              <a:t>effectiever</a:t>
            </a:r>
            <a:r>
              <a:rPr lang="nl-BE" sz="1600" noProof="0" dirty="0"/>
              <a:t/>
            </a:r>
            <a:br>
              <a:rPr lang="nl-BE" sz="1600" noProof="0" dirty="0"/>
            </a:br>
            <a:endParaRPr lang="nl-BE" sz="1600" noProof="0" dirty="0"/>
          </a:p>
          <a:p>
            <a:endParaRPr lang="nl-BE" noProof="0" dirty="0"/>
          </a:p>
        </p:txBody>
      </p:sp>
    </p:spTree>
    <p:extLst>
      <p:ext uri="{BB962C8B-B14F-4D97-AF65-F5344CB8AC3E}">
        <p14:creationId xmlns:p14="http://schemas.microsoft.com/office/powerpoint/2010/main" val="7062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a:t>Doorbraak </a:t>
            </a:r>
            <a:r>
              <a:rPr lang="nl-BE" noProof="0" dirty="0" smtClean="0"/>
              <a:t>realiseren #3</a:t>
            </a:r>
            <a:br>
              <a:rPr lang="nl-BE" noProof="0" dirty="0" smtClean="0"/>
            </a:br>
            <a:r>
              <a:rPr lang="nl-BE" noProof="0" dirty="0" smtClean="0"/>
              <a:t>Samen druk uitoefenen</a:t>
            </a:r>
            <a:endParaRPr lang="nl-BE" noProof="0" dirty="0"/>
          </a:p>
        </p:txBody>
      </p:sp>
      <p:sp>
        <p:nvSpPr>
          <p:cNvPr id="3" name="Text Placeholder 2"/>
          <p:cNvSpPr>
            <a:spLocks noGrp="1"/>
          </p:cNvSpPr>
          <p:nvPr>
            <p:ph type="body" idx="1"/>
          </p:nvPr>
        </p:nvSpPr>
        <p:spPr>
          <a:xfrm>
            <a:off x="304800" y="1428750"/>
            <a:ext cx="8520600" cy="3505200"/>
          </a:xfrm>
        </p:spPr>
        <p:txBody>
          <a:bodyPr/>
          <a:lstStyle/>
          <a:p>
            <a:pPr marL="571500" lvl="0" indent="-342900">
              <a:buFont typeface="+mj-lt"/>
              <a:buAutoNum type="arabicPeriod"/>
            </a:pPr>
            <a:r>
              <a:rPr lang="nl-BE" sz="1600" noProof="0" dirty="0" smtClean="0"/>
              <a:t>Overheid: </a:t>
            </a:r>
          </a:p>
          <a:p>
            <a:pPr marL="571500" lvl="1" indent="-342900">
              <a:buFont typeface="Arial" panose="020B0604020202020204" pitchFamily="34" charset="0"/>
              <a:buChar char="•"/>
            </a:pPr>
            <a:r>
              <a:rPr lang="nl-BE" sz="1200" noProof="0" dirty="0" smtClean="0"/>
              <a:t>Databank </a:t>
            </a:r>
            <a:r>
              <a:rPr lang="nl-BE" sz="1200" noProof="0" dirty="0"/>
              <a:t>met snelheden </a:t>
            </a:r>
            <a:r>
              <a:rPr lang="nl-BE" sz="1200" noProof="0" dirty="0" smtClean="0"/>
              <a:t>&amp; voorrang te </a:t>
            </a:r>
            <a:br>
              <a:rPr lang="nl-BE" sz="1200" noProof="0" dirty="0" smtClean="0"/>
            </a:br>
            <a:r>
              <a:rPr lang="nl-BE" sz="1200" noProof="0" dirty="0" smtClean="0"/>
              <a:t>(her)implementeren </a:t>
            </a:r>
            <a:r>
              <a:rPr lang="nl-BE" sz="1200" i="1" noProof="0" dirty="0" smtClean="0"/>
              <a:t>OF </a:t>
            </a:r>
            <a:r>
              <a:rPr lang="nl-BE" sz="1200" noProof="0" dirty="0" smtClean="0"/>
              <a:t>bestaande systemen te valideren (</a:t>
            </a:r>
            <a:r>
              <a:rPr lang="nl-BE" sz="1200" noProof="0" dirty="0" err="1" smtClean="0"/>
              <a:t>Here</a:t>
            </a:r>
            <a:r>
              <a:rPr lang="nl-BE" sz="1200" noProof="0" dirty="0" smtClean="0"/>
              <a:t>, TomTom)</a:t>
            </a:r>
          </a:p>
          <a:p>
            <a:pPr marL="571500" lvl="1" indent="-342900">
              <a:buFont typeface="Arial" panose="020B0604020202020204" pitchFamily="34" charset="0"/>
              <a:buChar char="•"/>
            </a:pPr>
            <a:r>
              <a:rPr lang="nl-BE" sz="1200" dirty="0" smtClean="0"/>
              <a:t>‘Anders betalen voor mobiliteit’ invoeren</a:t>
            </a:r>
          </a:p>
          <a:p>
            <a:pPr marL="571500" lvl="1" indent="-342900">
              <a:buFont typeface="Arial" panose="020B0604020202020204" pitchFamily="34" charset="0"/>
              <a:buChar char="•"/>
            </a:pPr>
            <a:r>
              <a:rPr lang="nl-BE" sz="1200" dirty="0" smtClean="0"/>
              <a:t>Belastinghervorming </a:t>
            </a:r>
            <a:r>
              <a:rPr lang="nl-BE" sz="1200" dirty="0" err="1"/>
              <a:t>tvv</a:t>
            </a:r>
            <a:r>
              <a:rPr lang="nl-BE" sz="1200" dirty="0"/>
              <a:t> veilig verkeer: taks op verzekeringen; </a:t>
            </a:r>
            <a:r>
              <a:rPr lang="nl-BE" sz="1200" dirty="0" smtClean="0"/>
              <a:t>bedrijfswagen fiscaliteit </a:t>
            </a:r>
            <a:r>
              <a:rPr lang="nl-BE" sz="1200" dirty="0"/>
              <a:t>op basis van werkelijk verbruik &amp; afgelegde </a:t>
            </a:r>
            <a:r>
              <a:rPr lang="nl-BE" sz="1200" dirty="0" err="1" smtClean="0"/>
              <a:t>km’s</a:t>
            </a:r>
            <a:r>
              <a:rPr lang="nl-BE" sz="1200" dirty="0" smtClean="0"/>
              <a:t>; BTW vrijstelling veiligheidsuitrusting</a:t>
            </a:r>
            <a:endParaRPr lang="nl-BE" sz="1200" dirty="0"/>
          </a:p>
          <a:p>
            <a:pPr marL="571500" lvl="1" indent="-342900">
              <a:buFont typeface="Arial" panose="020B0604020202020204" pitchFamily="34" charset="0"/>
              <a:buChar char="•"/>
            </a:pPr>
            <a:r>
              <a:rPr lang="nl-BE" sz="1200" dirty="0"/>
              <a:t>Verplichte dienstverlening voor operatoren, </a:t>
            </a:r>
            <a:r>
              <a:rPr lang="nl-BE" sz="1200" dirty="0" err="1"/>
              <a:t>cfr</a:t>
            </a:r>
            <a:r>
              <a:rPr lang="nl-BE" sz="1200" dirty="0"/>
              <a:t>. 112, </a:t>
            </a:r>
            <a:r>
              <a:rPr lang="nl-BE" sz="1200" dirty="0" err="1"/>
              <a:t>Bpost</a:t>
            </a:r>
            <a:r>
              <a:rPr lang="nl-BE" sz="1200" dirty="0"/>
              <a:t> toelage van € 170 </a:t>
            </a:r>
            <a:r>
              <a:rPr lang="nl-BE" sz="1200" dirty="0" smtClean="0"/>
              <a:t>miljoen/jaar</a:t>
            </a:r>
            <a:endParaRPr lang="nl-BE" sz="1600" noProof="0" dirty="0" smtClean="0"/>
          </a:p>
          <a:p>
            <a:pPr marL="571500" lvl="0" indent="-342900">
              <a:buFont typeface="+mj-lt"/>
              <a:buAutoNum type="arabicPeriod"/>
            </a:pPr>
            <a:r>
              <a:rPr lang="nl-BE" sz="1600" dirty="0" smtClean="0"/>
              <a:t>Privé: </a:t>
            </a:r>
            <a:br>
              <a:rPr lang="nl-BE" sz="1600" dirty="0" smtClean="0"/>
            </a:br>
            <a:r>
              <a:rPr lang="nl-BE" sz="1200" dirty="0"/>
              <a:t>Spelers als TomTom, Garmin, </a:t>
            </a:r>
            <a:r>
              <a:rPr lang="nl-BE" sz="1200" dirty="0" err="1"/>
              <a:t>Continental</a:t>
            </a:r>
            <a:r>
              <a:rPr lang="nl-BE" sz="1200" dirty="0"/>
              <a:t> </a:t>
            </a:r>
            <a:r>
              <a:rPr lang="nl-BE" sz="1200" dirty="0" smtClean="0"/>
              <a:t>overtuigen hardware-versies </a:t>
            </a:r>
            <a:r>
              <a:rPr lang="nl-BE" sz="1200" dirty="0"/>
              <a:t>met 100% veiligheidsfocus uit te brengen</a:t>
            </a:r>
          </a:p>
          <a:p>
            <a:endParaRPr lang="nl-BE" noProof="0" dirty="0"/>
          </a:p>
        </p:txBody>
      </p:sp>
    </p:spTree>
    <p:extLst>
      <p:ext uri="{BB962C8B-B14F-4D97-AF65-F5344CB8AC3E}">
        <p14:creationId xmlns:p14="http://schemas.microsoft.com/office/powerpoint/2010/main" val="37386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Gelijkaardige initiatieven</a:t>
            </a:r>
            <a:endParaRPr lang="nl-BE" noProof="0" dirty="0"/>
          </a:p>
        </p:txBody>
      </p:sp>
      <p:sp>
        <p:nvSpPr>
          <p:cNvPr id="3" name="Text Placeholder 2"/>
          <p:cNvSpPr>
            <a:spLocks noGrp="1"/>
          </p:cNvSpPr>
          <p:nvPr>
            <p:ph type="body" idx="1"/>
          </p:nvPr>
        </p:nvSpPr>
        <p:spPr>
          <a:xfrm>
            <a:off x="311700" y="1243012"/>
            <a:ext cx="8520600" cy="3614738"/>
          </a:xfrm>
        </p:spPr>
        <p:txBody>
          <a:bodyPr/>
          <a:lstStyle/>
          <a:p>
            <a:pPr marL="285750" indent="-285750">
              <a:buFont typeface="Arial" panose="020B0604020202020204" pitchFamily="34" charset="0"/>
              <a:buChar char="•"/>
            </a:pPr>
            <a:r>
              <a:rPr lang="nl-BE" sz="1600" noProof="0" dirty="0" smtClean="0"/>
              <a:t>Bankcontact/Betaalvereniging Nederland: online betalingen, identificatie</a:t>
            </a:r>
            <a:br>
              <a:rPr lang="nl-BE" sz="1600" noProof="0" dirty="0" smtClean="0"/>
            </a:br>
            <a:r>
              <a:rPr lang="nl-BE" sz="1600" noProof="0" dirty="0" smtClean="0"/>
              <a:t>(Credit card werd pas een succes nadat er voldoende partners waren!)</a:t>
            </a:r>
          </a:p>
          <a:p>
            <a:pPr marL="285750" indent="-285750">
              <a:buFont typeface="Arial" panose="020B0604020202020204" pitchFamily="34" charset="0"/>
              <a:buChar char="•"/>
            </a:pPr>
            <a:r>
              <a:rPr lang="nl-BE" sz="1600" noProof="0" dirty="0" err="1" smtClean="0"/>
              <a:t>CradleToCradle</a:t>
            </a:r>
            <a:r>
              <a:rPr lang="nl-BE" sz="1600" noProof="0" dirty="0" smtClean="0"/>
              <a:t> kwaliteitslabel</a:t>
            </a:r>
            <a:br>
              <a:rPr lang="nl-BE" sz="1600" noProof="0" dirty="0" smtClean="0"/>
            </a:br>
            <a:r>
              <a:rPr lang="nl-BE" sz="1600" noProof="0" dirty="0" smtClean="0"/>
              <a:t/>
            </a:r>
            <a:br>
              <a:rPr lang="nl-BE" sz="1600" noProof="0" dirty="0" smtClean="0"/>
            </a:br>
            <a:endParaRPr lang="nl-BE" sz="1600" noProof="0" dirty="0" smtClean="0"/>
          </a:p>
          <a:p>
            <a:pPr marL="285750" indent="-285750">
              <a:buFont typeface="Arial" panose="020B0604020202020204" pitchFamily="34" charset="0"/>
              <a:buChar char="•"/>
            </a:pPr>
            <a:r>
              <a:rPr lang="nl-BE" sz="1600" noProof="0" dirty="0" smtClean="0"/>
              <a:t>“Passiefhuis” certificatie door PHP vzw als voorwaarde belastingvermindering</a:t>
            </a:r>
            <a:br>
              <a:rPr lang="nl-BE" sz="1600" noProof="0" dirty="0" smtClean="0"/>
            </a:br>
            <a:endParaRPr lang="nl-BE" sz="1600" noProof="0" dirty="0" smtClean="0"/>
          </a:p>
          <a:p>
            <a:pPr marL="285750" indent="-285750">
              <a:buFont typeface="Arial" panose="020B0604020202020204" pitchFamily="34" charset="0"/>
              <a:buChar char="•"/>
            </a:pPr>
            <a:r>
              <a:rPr lang="nl-BE" sz="1600" noProof="0" dirty="0" err="1" smtClean="0"/>
              <a:t>PowerToGas</a:t>
            </a:r>
            <a:r>
              <a:rPr lang="nl-BE" sz="1600" noProof="0" dirty="0" smtClean="0"/>
              <a:t> cluster</a:t>
            </a:r>
            <a:endParaRPr lang="nl-BE" sz="1600"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379767"/>
            <a:ext cx="10572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32802" y="1239412"/>
            <a:ext cx="1019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76339" y="2004846"/>
            <a:ext cx="1433861" cy="115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3200" y="3714749"/>
            <a:ext cx="2514600" cy="84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9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3345900" cy="1745726"/>
          </a:xfrm>
        </p:spPr>
        <p:txBody>
          <a:bodyPr/>
          <a:lstStyle/>
          <a:p>
            <a:r>
              <a:rPr lang="nl-BE" b="0" noProof="0" dirty="0" smtClean="0"/>
              <a:t>16 december 2016: start of </a:t>
            </a:r>
            <a:r>
              <a:rPr lang="nl-BE" b="0" noProof="0" dirty="0" err="1" smtClean="0"/>
              <a:t>Flemish</a:t>
            </a:r>
            <a:r>
              <a:rPr lang="nl-BE" b="0" noProof="0" dirty="0" smtClean="0"/>
              <a:t> </a:t>
            </a:r>
            <a:br>
              <a:rPr lang="nl-BE" b="0" noProof="0" dirty="0" smtClean="0"/>
            </a:br>
            <a:r>
              <a:rPr lang="nl-BE" noProof="0" dirty="0" smtClean="0"/>
              <a:t>e-</a:t>
            </a:r>
            <a:r>
              <a:rPr lang="nl-BE" noProof="0" dirty="0" err="1" smtClean="0"/>
              <a:t>mobility</a:t>
            </a:r>
            <a:r>
              <a:rPr lang="nl-BE" noProof="0" dirty="0" smtClean="0"/>
              <a:t> cluster</a:t>
            </a:r>
            <a:endParaRPr lang="nl-BE" noProof="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61950"/>
            <a:ext cx="5105400" cy="40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571750"/>
            <a:ext cx="3657600" cy="523220"/>
          </a:xfrm>
          <a:prstGeom prst="rect">
            <a:avLst/>
          </a:prstGeom>
        </p:spPr>
        <p:txBody>
          <a:bodyPr wrap="square">
            <a:spAutoFit/>
          </a:bodyPr>
          <a:lstStyle/>
          <a:p>
            <a:pPr marL="285750" indent="-285750">
              <a:buFont typeface="Arial" panose="020B0604020202020204" pitchFamily="34" charset="0"/>
              <a:buChar char="•"/>
            </a:pPr>
            <a:r>
              <a:rPr lang="en-US" dirty="0" err="1" smtClean="0"/>
              <a:t>Organisator</a:t>
            </a:r>
            <a:r>
              <a:rPr lang="en-US" dirty="0" smtClean="0"/>
              <a:t>: </a:t>
            </a:r>
            <a:r>
              <a:rPr lang="en-US" dirty="0" err="1" smtClean="0"/>
              <a:t>i-cleantechvlaanderen</a:t>
            </a:r>
            <a:r>
              <a:rPr lang="en-US" dirty="0" smtClean="0"/>
              <a:t> </a:t>
            </a:r>
            <a:r>
              <a:rPr lang="en-US" dirty="0" err="1" smtClean="0"/>
              <a:t>vzw</a:t>
            </a:r>
            <a:endParaRPr lang="en-US" dirty="0" smtClean="0"/>
          </a:p>
          <a:p>
            <a:pPr marL="285750" indent="-285750">
              <a:buFont typeface="Arial" panose="020B0604020202020204" pitchFamily="34" charset="0"/>
              <a:buChar char="•"/>
            </a:pPr>
            <a:r>
              <a:rPr lang="en-US" dirty="0"/>
              <a:t>20+ </a:t>
            </a:r>
            <a:r>
              <a:rPr lang="en-US" dirty="0" err="1" smtClean="0"/>
              <a:t>bedrijven</a:t>
            </a:r>
            <a:r>
              <a:rPr lang="en-US" dirty="0" smtClean="0"/>
              <a:t> die </a:t>
            </a:r>
            <a:r>
              <a:rPr lang="en-US" dirty="0" err="1" smtClean="0"/>
              <a:t>krachten</a:t>
            </a:r>
            <a:r>
              <a:rPr lang="en-US" dirty="0" smtClean="0"/>
              <a:t> </a:t>
            </a:r>
            <a:r>
              <a:rPr lang="en-US" dirty="0" err="1" smtClean="0"/>
              <a:t>bundelen</a:t>
            </a:r>
            <a:endParaRPr lang="nl-BE" dirty="0"/>
          </a:p>
        </p:txBody>
      </p:sp>
    </p:spTree>
    <p:extLst>
      <p:ext uri="{BB962C8B-B14F-4D97-AF65-F5344CB8AC3E}">
        <p14:creationId xmlns:p14="http://schemas.microsoft.com/office/powerpoint/2010/main" val="3464436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err="1" smtClean="0"/>
              <a:t>CityOS</a:t>
            </a:r>
            <a:r>
              <a:rPr lang="nl-BE" noProof="0" dirty="0" smtClean="0"/>
              <a:t>: inspiratie voor traffic OS? cityos.io </a:t>
            </a:r>
            <a:br>
              <a:rPr lang="nl-BE" noProof="0" dirty="0" smtClean="0"/>
            </a:br>
            <a:endParaRPr lang="nl-BE" noProof="0" dirty="0"/>
          </a:p>
        </p:txBody>
      </p:sp>
      <p:sp>
        <p:nvSpPr>
          <p:cNvPr id="6" name="Text Placeholder 5"/>
          <p:cNvSpPr>
            <a:spLocks noGrp="1"/>
          </p:cNvSpPr>
          <p:nvPr>
            <p:ph type="body" idx="1"/>
          </p:nvPr>
        </p:nvSpPr>
        <p:spPr>
          <a:xfrm>
            <a:off x="5105400" y="742950"/>
            <a:ext cx="3858857" cy="3802798"/>
          </a:xfrm>
        </p:spPr>
        <p:txBody>
          <a:bodyPr/>
          <a:lstStyle/>
          <a:p>
            <a:pPr marL="285750" indent="-285750">
              <a:buFont typeface="Arial" panose="020B0604020202020204" pitchFamily="34" charset="0"/>
              <a:buChar char="•"/>
            </a:pPr>
            <a:r>
              <a:rPr lang="nl-BE" noProof="0" dirty="0" smtClean="0"/>
              <a:t>°Barcelona, opstart budget: </a:t>
            </a:r>
            <a:br>
              <a:rPr lang="nl-BE" noProof="0" dirty="0" smtClean="0"/>
            </a:br>
            <a:r>
              <a:rPr lang="nl-BE" noProof="0" dirty="0" smtClean="0"/>
              <a:t>€ 1.2 miljoen</a:t>
            </a:r>
          </a:p>
          <a:p>
            <a:pPr marL="285750" indent="-285750">
              <a:buFont typeface="Arial" panose="020B0604020202020204" pitchFamily="34" charset="0"/>
              <a:buChar char="•"/>
            </a:pPr>
            <a:r>
              <a:rPr lang="nl-BE" noProof="0" dirty="0" smtClean="0"/>
              <a:t>Enkele grote spelers voorzien infrastructuur en </a:t>
            </a:r>
            <a:r>
              <a:rPr lang="nl-BE" noProof="0" dirty="0" err="1" smtClean="0"/>
              <a:t>basisframework</a:t>
            </a:r>
            <a:r>
              <a:rPr lang="nl-BE" noProof="0" dirty="0" smtClean="0"/>
              <a:t>: Accenture, </a:t>
            </a:r>
            <a:r>
              <a:rPr lang="nl-BE" noProof="0" dirty="0" err="1" smtClean="0"/>
              <a:t>Tellnex</a:t>
            </a:r>
            <a:r>
              <a:rPr lang="nl-BE" noProof="0" dirty="0" smtClean="0"/>
              <a:t> Telecom &amp;  </a:t>
            </a:r>
            <a:r>
              <a:rPr lang="nl-BE" noProof="0" dirty="0" err="1" smtClean="0"/>
              <a:t>Engie</a:t>
            </a:r>
            <a:endParaRPr lang="nl-BE" noProof="0" dirty="0" smtClean="0"/>
          </a:p>
          <a:p>
            <a:pPr marL="285750" indent="-285750">
              <a:buFont typeface="Arial" panose="020B0604020202020204" pitchFamily="34" charset="0"/>
              <a:buChar char="•"/>
            </a:pPr>
            <a:r>
              <a:rPr lang="nl-BE" noProof="0" dirty="0" err="1" smtClean="0"/>
              <a:t>KMO’s</a:t>
            </a:r>
            <a:r>
              <a:rPr lang="nl-BE" noProof="0" dirty="0" smtClean="0"/>
              <a:t> breiden uit of bieden diensten aan</a:t>
            </a:r>
          </a:p>
          <a:p>
            <a:pPr marL="285750" indent="-285750">
              <a:buFont typeface="Arial" panose="020B0604020202020204" pitchFamily="34" charset="0"/>
              <a:buChar char="•"/>
            </a:pPr>
            <a:r>
              <a:rPr lang="nl-BE" noProof="0" dirty="0" smtClean="0"/>
              <a:t>Dit open dataplatform wordt nu wereldwijd geëxporteerd</a:t>
            </a:r>
            <a:br>
              <a:rPr lang="nl-BE" noProof="0" dirty="0" smtClean="0"/>
            </a:br>
            <a:r>
              <a:rPr lang="nl-BE" noProof="0" dirty="0" smtClean="0"/>
              <a:t>(Amsterdam, Tokio, Toronto,…)</a:t>
            </a:r>
          </a:p>
          <a:p>
            <a:endParaRPr lang="nl-BE" noProof="0"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903866"/>
            <a:ext cx="3048000" cy="166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737226"/>
            <a:ext cx="2133600" cy="219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6204" y="2737226"/>
            <a:ext cx="2114797"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6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nl-BE" noProof="0" dirty="0" smtClean="0"/>
              <a:t>Verantwoord rijden blijft een uitdaging…</a:t>
            </a:r>
            <a:endParaRPr lang="nl-BE" noProof="0" dirty="0"/>
          </a:p>
        </p:txBody>
      </p:sp>
      <p:sp>
        <p:nvSpPr>
          <p:cNvPr id="2" name="Text Placeholder 1"/>
          <p:cNvSpPr>
            <a:spLocks noGrp="1"/>
          </p:cNvSpPr>
          <p:nvPr>
            <p:ph type="body" idx="1"/>
          </p:nvPr>
        </p:nvSpPr>
        <p:spPr>
          <a:xfrm>
            <a:off x="5562600" y="1047750"/>
            <a:ext cx="3269700" cy="3657600"/>
          </a:xfrm>
        </p:spPr>
        <p:txBody>
          <a:bodyPr/>
          <a:lstStyle/>
          <a:p>
            <a:pPr marL="285750" indent="-285750">
              <a:buFont typeface="Arial" panose="020B0604020202020204" pitchFamily="34" charset="0"/>
              <a:buChar char="•"/>
            </a:pPr>
            <a:r>
              <a:rPr lang="nl-BE" sz="1600" noProof="0" dirty="0" smtClean="0"/>
              <a:t>Steeds grotere vermogens, zelfs verkoopargument voor elektrische wagens!</a:t>
            </a:r>
          </a:p>
          <a:p>
            <a:pPr marL="285750" indent="-285750">
              <a:buFont typeface="Arial" panose="020B0604020202020204" pitchFamily="34" charset="0"/>
              <a:buChar char="•"/>
            </a:pPr>
            <a:r>
              <a:rPr lang="nl-BE" sz="1600" noProof="0" dirty="0" smtClean="0"/>
              <a:t>Smartphone, meer en meer “infotainment” in de wagen = méér afleiding</a:t>
            </a:r>
          </a:p>
          <a:p>
            <a:pPr marL="285750" indent="-285750">
              <a:buFont typeface="Arial" panose="020B0604020202020204" pitchFamily="34" charset="0"/>
              <a:buChar char="•"/>
            </a:pPr>
            <a:r>
              <a:rPr lang="nl-BE" sz="1600" noProof="0" dirty="0" smtClean="0"/>
              <a:t>Striktere EU reglementering wagens = lange termijn…</a:t>
            </a:r>
          </a:p>
          <a:p>
            <a:pPr marL="285750" indent="-285750">
              <a:buFont typeface="Arial" panose="020B0604020202020204" pitchFamily="34" charset="0"/>
              <a:buChar char="•"/>
            </a:pPr>
            <a:r>
              <a:rPr lang="nl-BE" sz="1600" noProof="0" dirty="0" smtClean="0"/>
              <a:t>Ook zelfrijdende wagen niet voor morgen</a:t>
            </a:r>
            <a:endParaRPr lang="nl-BE" sz="1600" noProof="0" dirty="0"/>
          </a:p>
        </p:txBody>
      </p:sp>
      <p:pic>
        <p:nvPicPr>
          <p:cNvPr id="87" name="Shape 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6991" y="1200150"/>
            <a:ext cx="5041975" cy="3253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Dataplatform – ‘</a:t>
            </a:r>
            <a:r>
              <a:rPr lang="nl-BE" noProof="0" dirty="0" err="1" smtClean="0"/>
              <a:t>TrafficOS</a:t>
            </a:r>
            <a:r>
              <a:rPr lang="nl-BE" noProof="0" dirty="0" smtClean="0"/>
              <a:t>’: uitdagingen</a:t>
            </a:r>
            <a:endParaRPr lang="nl-BE" noProof="0"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noProof="0" dirty="0" err="1" smtClean="0"/>
              <a:t>Trusted</a:t>
            </a:r>
            <a:r>
              <a:rPr lang="nl-BE" noProof="0" dirty="0" smtClean="0"/>
              <a:t> entiteit ; dataprotectie &amp; privacy cruciaal </a:t>
            </a:r>
          </a:p>
          <a:p>
            <a:pPr marL="285750" indent="-285750">
              <a:buFont typeface="Arial" panose="020B0604020202020204" pitchFamily="34" charset="0"/>
              <a:buChar char="•"/>
            </a:pPr>
            <a:r>
              <a:rPr lang="nl-BE" noProof="0" dirty="0" smtClean="0"/>
              <a:t>Gedecentraliseerd systeem met anoniem delen van bepaalde data? </a:t>
            </a:r>
          </a:p>
          <a:p>
            <a:pPr marL="285750" indent="-285750">
              <a:buFont typeface="Arial" panose="020B0604020202020204" pitchFamily="34" charset="0"/>
              <a:buChar char="•"/>
            </a:pPr>
            <a:r>
              <a:rPr lang="nl-BE" noProof="0" dirty="0" smtClean="0"/>
              <a:t>Blockchain technologie?</a:t>
            </a:r>
          </a:p>
        </p:txBody>
      </p:sp>
    </p:spTree>
    <p:extLst>
      <p:ext uri="{BB962C8B-B14F-4D97-AF65-F5344CB8AC3E}">
        <p14:creationId xmlns:p14="http://schemas.microsoft.com/office/powerpoint/2010/main" val="20757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Hoe concretiseren? Vele pistes…</a:t>
            </a:r>
            <a:endParaRPr lang="nl-BE"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nl-BE" dirty="0" smtClean="0"/>
              <a:t>Stichting oprichten, in samenwerking met </a:t>
            </a:r>
            <a:r>
              <a:rPr lang="nl-BE" dirty="0" err="1" smtClean="0"/>
              <a:t>Assuralia</a:t>
            </a:r>
            <a:r>
              <a:rPr lang="nl-BE" dirty="0" smtClean="0"/>
              <a:t>, BIVV, VSV, ETSC, …</a:t>
            </a:r>
          </a:p>
          <a:p>
            <a:pPr marL="285750" indent="-285750">
              <a:buFont typeface="Arial" panose="020B0604020202020204" pitchFamily="34" charset="0"/>
              <a:buChar char="•"/>
            </a:pPr>
            <a:r>
              <a:rPr lang="nl-BE" dirty="0" smtClean="0"/>
              <a:t>Ad hoc cluster of alliantie ~ e-</a:t>
            </a:r>
            <a:r>
              <a:rPr lang="nl-BE" dirty="0" err="1" smtClean="0"/>
              <a:t>mobility</a:t>
            </a:r>
            <a:r>
              <a:rPr lang="nl-BE" dirty="0" smtClean="0"/>
              <a:t> cluster</a:t>
            </a:r>
          </a:p>
          <a:p>
            <a:pPr marL="285750" indent="-285750">
              <a:buFont typeface="Arial" panose="020B0604020202020204" pitchFamily="34" charset="0"/>
              <a:buChar char="•"/>
            </a:pPr>
            <a:r>
              <a:rPr lang="nl-BE" dirty="0" smtClean="0"/>
              <a:t>Innovatief bedrijfsnetwerk ~ </a:t>
            </a:r>
            <a:r>
              <a:rPr lang="nl-BE" dirty="0" err="1" smtClean="0"/>
              <a:t>PowerToGas</a:t>
            </a:r>
            <a:endParaRPr lang="nl-BE" dirty="0" smtClean="0"/>
          </a:p>
          <a:p>
            <a:pPr marL="285750" indent="-285750">
              <a:buFont typeface="Arial" panose="020B0604020202020204" pitchFamily="34" charset="0"/>
              <a:buChar char="•"/>
            </a:pPr>
            <a:r>
              <a:rPr lang="nl-BE" dirty="0" smtClean="0"/>
              <a:t>VITO Co-creatie traject</a:t>
            </a:r>
          </a:p>
          <a:p>
            <a:pPr marL="285750" indent="-285750">
              <a:buFont typeface="Arial" panose="020B0604020202020204" pitchFamily="34" charset="0"/>
              <a:buChar char="•"/>
            </a:pPr>
            <a:r>
              <a:rPr lang="nl-BE" dirty="0" err="1" smtClean="0"/>
              <a:t>IMEC.Icon</a:t>
            </a:r>
            <a:r>
              <a:rPr lang="nl-BE" dirty="0" smtClean="0"/>
              <a:t> coöperatief onderzoeksprogramma</a:t>
            </a:r>
          </a:p>
          <a:p>
            <a:pPr marL="285750" indent="-285750">
              <a:buFont typeface="Arial" panose="020B0604020202020204" pitchFamily="34" charset="0"/>
              <a:buChar char="•"/>
            </a:pPr>
            <a:r>
              <a:rPr lang="nl-BE" dirty="0" smtClean="0"/>
              <a:t>EU Living Lab - Proeftuin  ‘City of </a:t>
            </a:r>
            <a:r>
              <a:rPr lang="nl-BE" dirty="0" err="1" smtClean="0"/>
              <a:t>things</a:t>
            </a:r>
            <a:r>
              <a:rPr lang="nl-BE" dirty="0" smtClean="0"/>
              <a:t>’ Antwerpen; Proeftuin EV</a:t>
            </a:r>
            <a:endParaRPr lang="nl-BE" dirty="0"/>
          </a:p>
          <a:p>
            <a:pPr marL="285750" indent="-285750">
              <a:buFont typeface="Arial" panose="020B0604020202020204" pitchFamily="34" charset="0"/>
              <a:buChar char="•"/>
            </a:pPr>
            <a:endParaRPr lang="nl-BE" dirty="0" smtClean="0"/>
          </a:p>
          <a:p>
            <a:pPr marL="285750" indent="-285750">
              <a:buFont typeface="Arial" panose="020B0604020202020204" pitchFamily="34" charset="0"/>
              <a:buChar char="•"/>
            </a:pPr>
            <a:endParaRPr lang="nl-BE"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799" y="1809750"/>
            <a:ext cx="1914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87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550"/>
            <a:ext cx="5403300" cy="707400"/>
          </a:xfrm>
        </p:spPr>
        <p:txBody>
          <a:bodyPr/>
          <a:lstStyle/>
          <a:p>
            <a:r>
              <a:rPr lang="nl-BE" noProof="0" dirty="0" smtClean="0"/>
              <a:t>Stichting? </a:t>
            </a:r>
            <a:r>
              <a:rPr lang="nl-BE" noProof="0" dirty="0" err="1" smtClean="0"/>
              <a:t>Vb</a:t>
            </a:r>
            <a:r>
              <a:rPr lang="nl-BE" dirty="0" smtClean="0"/>
              <a:t>. NL </a:t>
            </a:r>
            <a:r>
              <a:rPr lang="nl-BE" dirty="0" err="1" smtClean="0"/>
              <a:t>bedrijfswagensfiscaliteit</a:t>
            </a:r>
            <a:endParaRPr lang="nl-BE" noProof="0" dirty="0"/>
          </a:p>
        </p:txBody>
      </p:sp>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09550"/>
            <a:ext cx="3581400" cy="114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074" y="1609725"/>
            <a:ext cx="8450263"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3316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VITO CO-CREATIE</a:t>
            </a:r>
            <a:br>
              <a:rPr lang="nl-BE" dirty="0" smtClean="0"/>
            </a:br>
            <a:r>
              <a:rPr lang="nl-BE" dirty="0" smtClean="0"/>
              <a:t>In 6 maanden van idee tot realiteit</a:t>
            </a:r>
            <a:br>
              <a:rPr lang="nl-BE" dirty="0" smtClean="0"/>
            </a:br>
            <a:r>
              <a:rPr lang="nl-BE" dirty="0" smtClean="0"/>
              <a:t> </a:t>
            </a:r>
            <a:endParaRPr lang="nl-BE" dirty="0"/>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1352549"/>
            <a:ext cx="38240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181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a:t>
            </a:r>
            <a:r>
              <a:rPr lang="nl-BE" baseline="30000" dirty="0" smtClean="0"/>
              <a:t>ste</a:t>
            </a:r>
            <a:r>
              <a:rPr lang="nl-BE" dirty="0" smtClean="0"/>
              <a:t> Infomoment: brede uitnodiging</a:t>
            </a:r>
            <a:endParaRPr lang="nl-BE" noProof="0" dirty="0"/>
          </a:p>
        </p:txBody>
      </p:sp>
      <p:sp>
        <p:nvSpPr>
          <p:cNvPr id="5" name="Rounded Rectangle 4"/>
          <p:cNvSpPr/>
          <p:nvPr/>
        </p:nvSpPr>
        <p:spPr>
          <a:xfrm>
            <a:off x="3314700" y="2533650"/>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Overheden</a:t>
            </a:r>
          </a:p>
        </p:txBody>
      </p:sp>
      <p:sp>
        <p:nvSpPr>
          <p:cNvPr id="6" name="Rounded Rectangle 5"/>
          <p:cNvSpPr/>
          <p:nvPr/>
        </p:nvSpPr>
        <p:spPr>
          <a:xfrm>
            <a:off x="6019800" y="127635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Gebruikers</a:t>
            </a:r>
            <a:endParaRPr lang="nl-BE" dirty="0"/>
          </a:p>
        </p:txBody>
      </p:sp>
      <p:sp>
        <p:nvSpPr>
          <p:cNvPr id="7" name="Rounded Rectangle 6"/>
          <p:cNvSpPr/>
          <p:nvPr/>
        </p:nvSpPr>
        <p:spPr>
          <a:xfrm>
            <a:off x="3314700" y="1276350"/>
            <a:ext cx="21717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Technologieleveranciers</a:t>
            </a:r>
            <a:endParaRPr lang="nl-BE" dirty="0"/>
          </a:p>
        </p:txBody>
      </p:sp>
      <p:sp>
        <p:nvSpPr>
          <p:cNvPr id="8" name="Rounded Rectangle 7"/>
          <p:cNvSpPr/>
          <p:nvPr/>
        </p:nvSpPr>
        <p:spPr>
          <a:xfrm>
            <a:off x="650488" y="2533650"/>
            <a:ext cx="209271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Middenveld</a:t>
            </a:r>
            <a:endParaRPr lang="nl-BE" dirty="0"/>
          </a:p>
        </p:txBody>
      </p:sp>
      <p:sp>
        <p:nvSpPr>
          <p:cNvPr id="9" name="Rounded Rectangle 8"/>
          <p:cNvSpPr/>
          <p:nvPr/>
        </p:nvSpPr>
        <p:spPr>
          <a:xfrm>
            <a:off x="650488" y="1276350"/>
            <a:ext cx="2057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Sectororganisaties</a:t>
            </a:r>
            <a:endParaRPr lang="nl-BE" dirty="0"/>
          </a:p>
        </p:txBody>
      </p:sp>
      <p:sp>
        <p:nvSpPr>
          <p:cNvPr id="10" name="Rounded Rectangle 9"/>
          <p:cNvSpPr/>
          <p:nvPr/>
        </p:nvSpPr>
        <p:spPr>
          <a:xfrm>
            <a:off x="6019800" y="2533650"/>
            <a:ext cx="2057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Kennisinstellingen</a:t>
            </a:r>
            <a:endParaRPr lang="nl-BE" dirty="0"/>
          </a:p>
        </p:txBody>
      </p:sp>
      <p:sp>
        <p:nvSpPr>
          <p:cNvPr id="11" name="Rounded Rectangle 10"/>
          <p:cNvSpPr/>
          <p:nvPr/>
        </p:nvSpPr>
        <p:spPr>
          <a:xfrm>
            <a:off x="650488" y="3638550"/>
            <a:ext cx="2092712"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Innovatieplatformen</a:t>
            </a:r>
            <a:endParaRPr lang="nl-BE" dirty="0"/>
          </a:p>
        </p:txBody>
      </p:sp>
    </p:spTree>
    <p:extLst>
      <p:ext uri="{BB962C8B-B14F-4D97-AF65-F5344CB8AC3E}">
        <p14:creationId xmlns:p14="http://schemas.microsoft.com/office/powerpoint/2010/main" val="3016743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Vlaanderen, de ideale plaats om te starten</a:t>
            </a:r>
            <a:endParaRPr lang="nl-BE" noProof="0" dirty="0"/>
          </a:p>
        </p:txBody>
      </p:sp>
      <p:sp>
        <p:nvSpPr>
          <p:cNvPr id="216" name="Shape 216"/>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noProof="0" dirty="0" smtClean="0"/>
              <a:t>Concentratie van sterke </a:t>
            </a:r>
            <a:r>
              <a:rPr lang="nl-BE" dirty="0" smtClean="0"/>
              <a:t>verzekeraars, </a:t>
            </a:r>
            <a:r>
              <a:rPr lang="nl-BE" noProof="0" dirty="0" err="1" smtClean="0"/>
              <a:t>KMO’s</a:t>
            </a:r>
            <a:r>
              <a:rPr lang="nl-BE" noProof="0" dirty="0" smtClean="0"/>
              <a:t>, innovatie hubs, kennisinstellingen, goed werkend overheidsapparaat</a:t>
            </a:r>
          </a:p>
          <a:p>
            <a:pPr marL="514350" lvl="0" indent="-285750" rtl="0">
              <a:spcBef>
                <a:spcPts val="0"/>
              </a:spcBef>
              <a:buFont typeface="Arial" panose="020B0604020202020204" pitchFamily="34" charset="0"/>
              <a:buChar char="•"/>
            </a:pPr>
            <a:r>
              <a:rPr lang="nl-BE" noProof="0" dirty="0" smtClean="0"/>
              <a:t>Enorme files die onze welvaart in gevaar brengen en een anachronistisch verkeersveiligheidsprobleem</a:t>
            </a:r>
          </a:p>
          <a:p>
            <a:pPr marL="514350" lvl="0" indent="-285750" rtl="0">
              <a:spcBef>
                <a:spcPts val="0"/>
              </a:spcBef>
              <a:buFont typeface="Arial" panose="020B0604020202020204" pitchFamily="34" charset="0"/>
              <a:buChar char="•"/>
            </a:pPr>
            <a:r>
              <a:rPr lang="nl-BE" noProof="0" dirty="0" smtClean="0"/>
              <a:t>Belgen staan in Europa bekend als roekeloze bestuurders…</a:t>
            </a:r>
          </a:p>
          <a:p>
            <a:pPr marL="514350" lvl="0" indent="-285750" rtl="0">
              <a:spcBef>
                <a:spcPts val="0"/>
              </a:spcBef>
              <a:buFont typeface="Arial" panose="020B0604020202020204" pitchFamily="34" charset="0"/>
              <a:buChar char="•"/>
            </a:pPr>
            <a:r>
              <a:rPr lang="nl-BE" noProof="0" dirty="0" smtClean="0"/>
              <a:t>Door gebrek aan RO slechte mix van wonen &amp; verplaatsen</a:t>
            </a:r>
          </a:p>
          <a:p>
            <a:pPr marL="514350" lvl="0" indent="-285750" rtl="0">
              <a:spcBef>
                <a:spcPts val="0"/>
              </a:spcBef>
              <a:buFont typeface="Arial" panose="020B0604020202020204" pitchFamily="34" charset="0"/>
              <a:buChar char="•"/>
            </a:pPr>
            <a:r>
              <a:rPr lang="nl-BE" b="1" i="1" noProof="0" dirty="0" smtClean="0"/>
              <a:t>Van slechtste leerling van de klas naar top 5 in enkele jaren?</a:t>
            </a:r>
          </a:p>
        </p:txBody>
      </p:sp>
    </p:spTree>
    <p:extLst>
      <p:ext uri="{BB962C8B-B14F-4D97-AF65-F5344CB8AC3E}">
        <p14:creationId xmlns:p14="http://schemas.microsoft.com/office/powerpoint/2010/main" val="14606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Besluit: we kunnen Vlaanderen op de </a:t>
            </a:r>
            <a:r>
              <a:rPr lang="nl-BE" dirty="0" smtClean="0"/>
              <a:t>wereldkaart zetten van mobiliteit &amp; levenskwaliteit innovatie</a:t>
            </a:r>
            <a:endParaRPr lang="nl-BE" noProof="0" dirty="0"/>
          </a:p>
        </p:txBody>
      </p:sp>
      <p:sp>
        <p:nvSpPr>
          <p:cNvPr id="3" name="Text Placeholder 2"/>
          <p:cNvSpPr>
            <a:spLocks noGrp="1"/>
          </p:cNvSpPr>
          <p:nvPr>
            <p:ph type="body" idx="1"/>
          </p:nvPr>
        </p:nvSpPr>
        <p:spPr>
          <a:xfrm>
            <a:off x="311700" y="1504951"/>
            <a:ext cx="8520600" cy="3064074"/>
          </a:xfrm>
        </p:spPr>
        <p:txBody>
          <a:bodyPr/>
          <a:lstStyle/>
          <a:p>
            <a:pPr marL="285750" indent="-285750">
              <a:buFont typeface="Arial" panose="020B0604020202020204" pitchFamily="34" charset="0"/>
              <a:buChar char="•"/>
            </a:pPr>
            <a:r>
              <a:rPr lang="nl-BE" noProof="0" dirty="0" smtClean="0"/>
              <a:t>We kunnen vandaag starten met de bouw van een mobiliteitsecosysteem </a:t>
            </a:r>
            <a:r>
              <a:rPr lang="nl-BE" dirty="0" smtClean="0"/>
              <a:t>dat zichzelf bewijst en de facto standaarden zetten</a:t>
            </a:r>
            <a:endParaRPr lang="nl-BE" noProof="0" dirty="0" smtClean="0"/>
          </a:p>
          <a:p>
            <a:pPr marL="285750" indent="-285750">
              <a:buFont typeface="Arial" panose="020B0604020202020204" pitchFamily="34" charset="0"/>
              <a:buChar char="•"/>
            </a:pPr>
            <a:r>
              <a:rPr lang="nl-BE" noProof="0" dirty="0" smtClean="0"/>
              <a:t>Niet wachten op overheden ( ~ elektrisch laadnetwerk)</a:t>
            </a:r>
          </a:p>
          <a:p>
            <a:pPr marL="285750" indent="-285750">
              <a:buFont typeface="Arial" panose="020B0604020202020204" pitchFamily="34" charset="0"/>
              <a:buChar char="•"/>
            </a:pPr>
            <a:r>
              <a:rPr lang="nl-BE" noProof="0" dirty="0" smtClean="0"/>
              <a:t>Overheid zal volgen, </a:t>
            </a:r>
            <a:r>
              <a:rPr lang="nl-BE" noProof="0" dirty="0" err="1" smtClean="0"/>
              <a:t>maa</a:t>
            </a:r>
            <a:r>
              <a:rPr lang="nl-BE" dirty="0" smtClean="0"/>
              <a:t>r mist leiderschap en innovatieve kracht</a:t>
            </a:r>
            <a:r>
              <a:rPr lang="nl-BE" dirty="0"/>
              <a:t/>
            </a:r>
            <a:br>
              <a:rPr lang="nl-BE" dirty="0"/>
            </a:br>
            <a:r>
              <a:rPr lang="nl-BE" noProof="0" dirty="0" smtClean="0"/>
              <a:t>Bovendien: wantrouwen </a:t>
            </a:r>
            <a:r>
              <a:rPr lang="nl-BE" noProof="0" dirty="0" err="1" smtClean="0"/>
              <a:t>vs</a:t>
            </a:r>
            <a:r>
              <a:rPr lang="nl-BE" noProof="0" dirty="0" smtClean="0"/>
              <a:t> ‘big </a:t>
            </a:r>
            <a:r>
              <a:rPr lang="nl-BE" noProof="0" dirty="0" err="1" smtClean="0"/>
              <a:t>governement</a:t>
            </a:r>
            <a:r>
              <a:rPr lang="nl-BE" noProof="0" dirty="0" smtClean="0"/>
              <a:t>’</a:t>
            </a:r>
            <a:br>
              <a:rPr lang="nl-BE" noProof="0" dirty="0" smtClean="0"/>
            </a:br>
            <a:r>
              <a:rPr lang="nl-BE" noProof="0" dirty="0" smtClean="0"/>
              <a:t>Na voldoende verspreiding: verplichting &amp; digitaal rijbewijs met punten</a:t>
            </a:r>
          </a:p>
          <a:p>
            <a:pPr marL="285750" indent="-285750">
              <a:buFont typeface="Arial" panose="020B0604020202020204" pitchFamily="34" charset="0"/>
              <a:buChar char="•"/>
            </a:pPr>
            <a:r>
              <a:rPr lang="nl-BE" noProof="0" dirty="0" smtClean="0"/>
              <a:t>We kunnen er een succes- en exportverhaal van maken</a:t>
            </a:r>
            <a:endParaRPr lang="nl-BE" noProof="0" dirty="0"/>
          </a:p>
        </p:txBody>
      </p:sp>
    </p:spTree>
    <p:extLst>
      <p:ext uri="{BB962C8B-B14F-4D97-AF65-F5344CB8AC3E}">
        <p14:creationId xmlns:p14="http://schemas.microsoft.com/office/powerpoint/2010/main" val="32778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47750"/>
            <a:ext cx="6858000" cy="1200329"/>
          </a:xfrm>
          <a:prstGeom prst="rect">
            <a:avLst/>
          </a:prstGeom>
          <a:noFill/>
        </p:spPr>
        <p:txBody>
          <a:bodyPr wrap="square" rtlCol="0">
            <a:spAutoFit/>
          </a:bodyPr>
          <a:lstStyle/>
          <a:p>
            <a:pPr algn="ctr"/>
            <a:r>
              <a:rPr lang="en-US" sz="2400" i="1" dirty="0" smtClean="0">
                <a:solidFill>
                  <a:schemeClr val="accent1"/>
                </a:solidFill>
              </a:rPr>
              <a:t>“The </a:t>
            </a:r>
            <a:r>
              <a:rPr lang="en-US" sz="2400" i="1" dirty="0">
                <a:solidFill>
                  <a:schemeClr val="accent1"/>
                </a:solidFill>
              </a:rPr>
              <a:t>difference between what we do and what we are capable of doing would suffice to solve most of the world's </a:t>
            </a:r>
            <a:r>
              <a:rPr lang="en-US" sz="2400" i="1" dirty="0" smtClean="0">
                <a:solidFill>
                  <a:schemeClr val="accent1"/>
                </a:solidFill>
              </a:rPr>
              <a:t>problems”</a:t>
            </a:r>
          </a:p>
        </p:txBody>
      </p:sp>
      <p:sp>
        <p:nvSpPr>
          <p:cNvPr id="3" name="Rectangle 2"/>
          <p:cNvSpPr/>
          <p:nvPr/>
        </p:nvSpPr>
        <p:spPr>
          <a:xfrm>
            <a:off x="6096000" y="4571644"/>
            <a:ext cx="2762295" cy="307777"/>
          </a:xfrm>
          <a:prstGeom prst="rect">
            <a:avLst/>
          </a:prstGeom>
        </p:spPr>
        <p:txBody>
          <a:bodyPr wrap="none">
            <a:spAutoFit/>
          </a:bodyPr>
          <a:lstStyle/>
          <a:p>
            <a:r>
              <a:rPr lang="nl-BE" dirty="0">
                <a:hlinkClick r:id="rId3"/>
              </a:rPr>
              <a:t>http://www.neweranewplan.com/</a:t>
            </a:r>
            <a:endParaRPr lang="nl-BE" dirty="0"/>
          </a:p>
        </p:txBody>
      </p:sp>
      <p:sp>
        <p:nvSpPr>
          <p:cNvPr id="4" name="TextBox 3"/>
          <p:cNvSpPr txBox="1"/>
          <p:nvPr/>
        </p:nvSpPr>
        <p:spPr>
          <a:xfrm>
            <a:off x="3124200" y="2571750"/>
            <a:ext cx="2362200" cy="369332"/>
          </a:xfrm>
          <a:prstGeom prst="rect">
            <a:avLst/>
          </a:prstGeom>
          <a:noFill/>
        </p:spPr>
        <p:txBody>
          <a:bodyPr wrap="square" rtlCol="0">
            <a:spAutoFit/>
          </a:bodyPr>
          <a:lstStyle/>
          <a:p>
            <a:r>
              <a:rPr lang="en-US" sz="1800" dirty="0" smtClean="0"/>
              <a:t>Mahatma Gandhi</a:t>
            </a:r>
            <a:endParaRPr lang="nl-BE" sz="1800" dirty="0"/>
          </a:p>
        </p:txBody>
      </p:sp>
    </p:spTree>
    <p:extLst>
      <p:ext uri="{BB962C8B-B14F-4D97-AF65-F5344CB8AC3E}">
        <p14:creationId xmlns:p14="http://schemas.microsoft.com/office/powerpoint/2010/main" val="40918219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Discussie</a:t>
            </a:r>
            <a:endParaRPr lang="nl-BE" noProof="0" dirty="0"/>
          </a:p>
        </p:txBody>
      </p:sp>
      <p:sp>
        <p:nvSpPr>
          <p:cNvPr id="3" name="Text Placeholder 2"/>
          <p:cNvSpPr>
            <a:spLocks noGrp="1"/>
          </p:cNvSpPr>
          <p:nvPr>
            <p:ph type="body" idx="1"/>
          </p:nvPr>
        </p:nvSpPr>
        <p:spPr/>
        <p:txBody>
          <a:bodyPr/>
          <a:lstStyle/>
          <a:p>
            <a:r>
              <a:rPr lang="nl-BE" noProof="0" dirty="0" smtClean="0"/>
              <a:t>Elke suggestie is welkom!</a:t>
            </a:r>
          </a:p>
          <a:p>
            <a:r>
              <a:rPr lang="nl-BE" noProof="0" dirty="0" smtClean="0"/>
              <a:t>Meer achtergrond &amp; links:</a:t>
            </a:r>
          </a:p>
          <a:p>
            <a:r>
              <a:rPr lang="nl-BE" noProof="0" dirty="0" smtClean="0">
                <a:hlinkClick r:id="rId2"/>
              </a:rPr>
              <a:t>http://www.rdrive.eu</a:t>
            </a:r>
            <a:endParaRPr lang="nl-BE" noProof="0" dirty="0" smtClean="0">
              <a:hlinkClick r:id="rId3"/>
            </a:endParaRPr>
          </a:p>
          <a:p>
            <a:r>
              <a:rPr lang="nl-BE" noProof="0" dirty="0" smtClean="0"/>
              <a:t>Me bereiken?</a:t>
            </a:r>
            <a:endParaRPr lang="nl-BE" noProof="0" dirty="0" smtClean="0">
              <a:hlinkClick r:id="rId3"/>
            </a:endParaRPr>
          </a:p>
          <a:p>
            <a:r>
              <a:rPr lang="nl-BE" noProof="0" dirty="0" smtClean="0">
                <a:hlinkClick r:id="rId3"/>
              </a:rPr>
              <a:t>info@rdrive.eu</a:t>
            </a:r>
            <a:endParaRPr lang="nl-BE" noProof="0" dirty="0" smtClean="0"/>
          </a:p>
          <a:p>
            <a:endParaRPr lang="nl-BE" noProof="0" dirty="0"/>
          </a:p>
        </p:txBody>
      </p:sp>
    </p:spTree>
    <p:extLst>
      <p:ext uri="{BB962C8B-B14F-4D97-AF65-F5344CB8AC3E}">
        <p14:creationId xmlns:p14="http://schemas.microsoft.com/office/powerpoint/2010/main" val="38200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1047750"/>
            <a:ext cx="3544096" cy="228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971550"/>
            <a:ext cx="2748194" cy="395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209550"/>
            <a:ext cx="837608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9282" y="3562349"/>
            <a:ext cx="5492318" cy="136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smtClean="0">
                <a:solidFill>
                  <a:schemeClr val="bg2">
                    <a:lumMod val="50000"/>
                  </a:schemeClr>
                </a:solidFill>
              </a:rPr>
              <a:t>“En </a:t>
            </a:r>
            <a:r>
              <a:rPr lang="nl-BE" i="1" dirty="0">
                <a:solidFill>
                  <a:schemeClr val="bg2">
                    <a:lumMod val="50000"/>
                  </a:schemeClr>
                </a:solidFill>
              </a:rPr>
              <a:t>voor mij kan de balans ook enkel positief zijn als de Vlaamse en de federale regering erin slagen een kentering op het vlak van mobiliteit teweeg te brengen. Antwerpen, Brussel… We rijden ons overal vast. En er is nog geen begin van oplossing. Dat is onaanvaardbaar</a:t>
            </a:r>
            <a:r>
              <a:rPr lang="nl-BE" i="1" dirty="0" smtClean="0">
                <a:solidFill>
                  <a:schemeClr val="bg2">
                    <a:lumMod val="50000"/>
                  </a:schemeClr>
                </a:solidFill>
              </a:rPr>
              <a:t>.”</a:t>
            </a:r>
            <a:br>
              <a:rPr lang="nl-BE" i="1" dirty="0" smtClean="0">
                <a:solidFill>
                  <a:schemeClr val="bg2">
                    <a:lumMod val="50000"/>
                  </a:schemeClr>
                </a:solidFill>
              </a:rPr>
            </a:br>
            <a:r>
              <a:rPr lang="nl-BE" i="1" dirty="0" smtClean="0">
                <a:solidFill>
                  <a:schemeClr val="bg2">
                    <a:lumMod val="50000"/>
                  </a:schemeClr>
                </a:solidFill>
              </a:rPr>
              <a:t>Thomas </a:t>
            </a:r>
            <a:r>
              <a:rPr lang="nl-BE" i="1" dirty="0" err="1" smtClean="0">
                <a:solidFill>
                  <a:schemeClr val="bg2">
                    <a:lumMod val="50000"/>
                  </a:schemeClr>
                </a:solidFill>
              </a:rPr>
              <a:t>Leysen</a:t>
            </a:r>
            <a:r>
              <a:rPr lang="nl-BE" i="1" dirty="0" smtClean="0">
                <a:solidFill>
                  <a:schemeClr val="bg2">
                    <a:lumMod val="50000"/>
                  </a:schemeClr>
                </a:solidFill>
              </a:rPr>
              <a:t>, De Tijd, 28/1/2017</a:t>
            </a:r>
            <a:endParaRPr lang="nl-BE" i="1" dirty="0">
              <a:solidFill>
                <a:schemeClr val="bg2">
                  <a:lumMod val="50000"/>
                </a:schemeClr>
              </a:solidFill>
            </a:endParaRPr>
          </a:p>
        </p:txBody>
      </p:sp>
    </p:spTree>
    <p:extLst>
      <p:ext uri="{BB962C8B-B14F-4D97-AF65-F5344CB8AC3E}">
        <p14:creationId xmlns:p14="http://schemas.microsoft.com/office/powerpoint/2010/main" val="426375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Officiële cijfers CO2-uitstoot stilaan waardeloos…</a:t>
            </a:r>
            <a:endParaRPr lang="en-US" dirty="0"/>
          </a:p>
        </p:txBody>
      </p:sp>
      <p:sp>
        <p:nvSpPr>
          <p:cNvPr id="5" name="Text Placeholder 4"/>
          <p:cNvSpPr>
            <a:spLocks noGrp="1"/>
          </p:cNvSpPr>
          <p:nvPr>
            <p:ph type="body" idx="1"/>
          </p:nvPr>
        </p:nvSpPr>
        <p:spPr>
          <a:xfrm>
            <a:off x="6248400" y="1047750"/>
            <a:ext cx="2583900" cy="3505200"/>
          </a:xfrm>
        </p:spPr>
        <p:txBody>
          <a:bodyPr/>
          <a:lstStyle/>
          <a:p>
            <a:r>
              <a:rPr lang="nl-BE" dirty="0" smtClean="0"/>
              <a:t>Dit is momenteel dé taxatiebasis van de Vlaamse wegenbelasting én</a:t>
            </a:r>
            <a:br>
              <a:rPr lang="nl-BE" dirty="0" smtClean="0"/>
            </a:br>
            <a:r>
              <a:rPr lang="nl-BE" dirty="0" smtClean="0"/>
              <a:t>+/- </a:t>
            </a:r>
            <a:r>
              <a:rPr lang="nl-BE" smtClean="0"/>
              <a:t>€ 4 </a:t>
            </a:r>
            <a:r>
              <a:rPr lang="nl-BE" dirty="0" smtClean="0"/>
              <a:t>miljard aan fiscale voordelen </a:t>
            </a:r>
            <a:r>
              <a:rPr lang="nl-BE" dirty="0" err="1" smtClean="0"/>
              <a:t>tvv</a:t>
            </a:r>
            <a:r>
              <a:rPr lang="nl-BE" dirty="0" smtClean="0"/>
              <a:t> bedrijfswagens!</a:t>
            </a:r>
            <a:endParaRPr lang="nl-BE"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971551"/>
            <a:ext cx="5671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4182131"/>
            <a:ext cx="3048000" cy="523220"/>
          </a:xfrm>
          <a:prstGeom prst="rect">
            <a:avLst/>
          </a:prstGeom>
          <a:noFill/>
        </p:spPr>
        <p:txBody>
          <a:bodyPr wrap="square" rtlCol="0">
            <a:spAutoFit/>
          </a:bodyPr>
          <a:lstStyle/>
          <a:p>
            <a:r>
              <a:rPr lang="en-US" b="1" dirty="0" smtClean="0">
                <a:hlinkClick r:id="rId4"/>
              </a:rPr>
              <a:t>°Mind </a:t>
            </a:r>
            <a:r>
              <a:rPr lang="en-US" b="1" dirty="0">
                <a:hlinkClick r:id="rId4"/>
              </a:rPr>
              <a:t>the Gap 2016 - Report</a:t>
            </a:r>
            <a:endParaRPr lang="en-US" b="1" dirty="0"/>
          </a:p>
          <a:p>
            <a:endParaRPr lang="nl-BE" dirty="0"/>
          </a:p>
        </p:txBody>
      </p:sp>
    </p:spTree>
    <p:extLst>
      <p:ext uri="{BB962C8B-B14F-4D97-AF65-F5344CB8AC3E}">
        <p14:creationId xmlns:p14="http://schemas.microsoft.com/office/powerpoint/2010/main" val="24284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nl-BE" noProof="0" dirty="0" smtClean="0"/>
              <a:t>In tal van bedrijven beweegt wat...</a:t>
            </a:r>
            <a:endParaRPr lang="nl-BE" noProof="0" dirty="0"/>
          </a:p>
        </p:txBody>
      </p:sp>
      <p:sp>
        <p:nvSpPr>
          <p:cNvPr id="143" name="Shape 143"/>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nl-BE" sz="1400" noProof="0" dirty="0" smtClean="0"/>
              <a:t>Bedrijven met een eigen voertuigvloot zetten massaal in op ‘voorbeeldig rijden’ programma’s, ondersteund door ICT</a:t>
            </a:r>
          </a:p>
        </p:txBody>
      </p:sp>
      <p:pic>
        <p:nvPicPr>
          <p:cNvPr id="5" name="Shape 1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5800" y="1809750"/>
            <a:ext cx="4953000" cy="2960050"/>
          </a:xfrm>
          <a:prstGeom prst="rect">
            <a:avLst/>
          </a:prstGeom>
          <a:noFill/>
          <a:ln>
            <a:noFill/>
          </a:ln>
        </p:spPr>
      </p:pic>
      <p:sp>
        <p:nvSpPr>
          <p:cNvPr id="7" name="Shape 143"/>
          <p:cNvSpPr txBox="1">
            <a:spLocks/>
          </p:cNvSpPr>
          <p:nvPr/>
        </p:nvSpPr>
        <p:spPr>
          <a:xfrm>
            <a:off x="5867400" y="1885950"/>
            <a:ext cx="3581400" cy="288385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514350" indent="-285750">
              <a:buFont typeface="Arial" panose="020B0604020202020204" pitchFamily="34" charset="0"/>
              <a:buChar char="•"/>
            </a:pPr>
            <a:r>
              <a:rPr lang="nl-BE" sz="1400" dirty="0" smtClean="0"/>
              <a:t>Voorbeeld: </a:t>
            </a:r>
            <a:r>
              <a:rPr lang="nl-BE" sz="1400" dirty="0" err="1" smtClean="0"/>
              <a:t>Essers</a:t>
            </a:r>
            <a:endParaRPr lang="nl-BE" sz="1400" dirty="0" smtClean="0"/>
          </a:p>
          <a:p>
            <a:pPr marL="514350" lvl="0" indent="-285750">
              <a:buFont typeface="Arial" panose="020B0604020202020204" pitchFamily="34" charset="0"/>
              <a:buChar char="•"/>
            </a:pPr>
            <a:r>
              <a:rPr lang="nl-BE" sz="1400" dirty="0" smtClean="0"/>
              <a:t>Grote spelers bieden geavanceerde hardware aan</a:t>
            </a:r>
            <a:br>
              <a:rPr lang="nl-BE" sz="1400" dirty="0" smtClean="0"/>
            </a:br>
            <a:r>
              <a:rPr lang="nl-BE" sz="1400" dirty="0" smtClean="0"/>
              <a:t>eg. Tom </a:t>
            </a:r>
            <a:r>
              <a:rPr lang="nl-BE" sz="1400" dirty="0"/>
              <a:t>Tom </a:t>
            </a:r>
            <a:r>
              <a:rPr lang="nl-BE" sz="1400" dirty="0" err="1"/>
              <a:t>Optidrive</a:t>
            </a:r>
            <a:r>
              <a:rPr lang="nl-BE" sz="1400" dirty="0"/>
              <a:t> 360</a:t>
            </a:r>
            <a:r>
              <a:rPr lang="nl-BE" sz="1400" dirty="0" smtClean="0"/>
              <a:t>°</a:t>
            </a:r>
            <a:endParaRPr lang="nl-BE" sz="1400" dirty="0"/>
          </a:p>
          <a:p>
            <a:pPr marL="514350" indent="-285750">
              <a:buFont typeface="Arial" panose="020B0604020202020204" pitchFamily="34" charset="0"/>
              <a:buChar char="•"/>
            </a:pPr>
            <a:r>
              <a:rPr lang="nl-BE" sz="1400" dirty="0" smtClean="0"/>
              <a:t>Ook tal van </a:t>
            </a:r>
            <a:r>
              <a:rPr lang="nl-BE" sz="1400" dirty="0" err="1" smtClean="0"/>
              <a:t>KMO’s</a:t>
            </a:r>
            <a:r>
              <a:rPr lang="nl-BE" sz="1400" dirty="0" smtClean="0"/>
              <a:t> leveren hardware &amp; diensten: </a:t>
            </a:r>
            <a:br>
              <a:rPr lang="nl-BE" sz="1400" dirty="0" smtClean="0"/>
            </a:br>
            <a:r>
              <a:rPr lang="en-GB" sz="1400" dirty="0" err="1" smtClean="0"/>
              <a:t>Prodongle</a:t>
            </a:r>
            <a:r>
              <a:rPr lang="en-GB" sz="1400" dirty="0"/>
              <a:t>, </a:t>
            </a:r>
            <a:r>
              <a:rPr lang="en-GB" sz="1400" dirty="0" err="1"/>
              <a:t>Suivo</a:t>
            </a:r>
            <a:r>
              <a:rPr lang="en-GB" sz="1400" dirty="0"/>
              <a:t>, </a:t>
            </a:r>
            <a:r>
              <a:rPr lang="en-GB" sz="1400" dirty="0" err="1"/>
              <a:t>Drivolution</a:t>
            </a:r>
            <a:r>
              <a:rPr lang="en-GB" sz="1400" dirty="0"/>
              <a:t>, </a:t>
            </a:r>
            <a:r>
              <a:rPr lang="en-GB" sz="1400" dirty="0" smtClean="0"/>
              <a:t/>
            </a:r>
            <a:br>
              <a:rPr lang="en-GB" sz="1400" dirty="0" smtClean="0"/>
            </a:br>
            <a:r>
              <a:rPr lang="en-GB" sz="1400" dirty="0" smtClean="0"/>
              <a:t>Key </a:t>
            </a:r>
            <a:r>
              <a:rPr lang="en-GB" sz="1400" dirty="0"/>
              <a:t>Driving </a:t>
            </a:r>
            <a:r>
              <a:rPr lang="en-GB" sz="1400" dirty="0" smtClean="0"/>
              <a:t>Competences, …</a:t>
            </a:r>
            <a:endParaRPr lang="nl-BE"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uiExpand="1" build="p"/>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04800" y="340350"/>
            <a:ext cx="8520600" cy="707400"/>
          </a:xfrm>
          <a:prstGeom prst="rect">
            <a:avLst/>
          </a:prstGeom>
        </p:spPr>
        <p:txBody>
          <a:bodyPr lIns="91425" tIns="91425" rIns="91425" bIns="91425" anchor="t" anchorCtr="0">
            <a:noAutofit/>
          </a:bodyPr>
          <a:lstStyle/>
          <a:p>
            <a:pPr lvl="0">
              <a:spcBef>
                <a:spcPts val="0"/>
              </a:spcBef>
              <a:buNone/>
            </a:pPr>
            <a:r>
              <a:rPr lang="nl-BE" noProof="0" dirty="0" smtClean="0"/>
              <a:t>… stilaan ook bij het grote publiek</a:t>
            </a:r>
            <a:endParaRPr lang="nl-BE" noProof="0" dirty="0"/>
          </a:p>
        </p:txBody>
      </p:sp>
      <p:sp>
        <p:nvSpPr>
          <p:cNvPr id="143" name="Shape 143"/>
          <p:cNvSpPr txBox="1">
            <a:spLocks noGrp="1"/>
          </p:cNvSpPr>
          <p:nvPr>
            <p:ph type="body" idx="1"/>
          </p:nvPr>
        </p:nvSpPr>
        <p:spPr>
          <a:xfrm>
            <a:off x="2971800" y="1047750"/>
            <a:ext cx="5943600" cy="3581400"/>
          </a:xfrm>
          <a:prstGeom prst="rect">
            <a:avLst/>
          </a:prstGeom>
        </p:spPr>
        <p:txBody>
          <a:bodyPr lIns="91425" tIns="91425" rIns="91425" bIns="91425" anchor="t" anchorCtr="0">
            <a:noAutofit/>
          </a:bodyPr>
          <a:lstStyle/>
          <a:p>
            <a:pPr marL="514350" lvl="0" indent="-285750">
              <a:spcBef>
                <a:spcPts val="0"/>
              </a:spcBef>
              <a:buFont typeface="Arial" panose="020B0604020202020204" pitchFamily="34" charset="0"/>
              <a:buChar char="•"/>
            </a:pPr>
            <a:r>
              <a:rPr lang="nl-BE" sz="1400" noProof="0" dirty="0" smtClean="0"/>
              <a:t>Apps &amp; </a:t>
            </a:r>
            <a:r>
              <a:rPr lang="nl-BE" sz="1400" noProof="0" dirty="0" err="1" smtClean="0"/>
              <a:t>dongles</a:t>
            </a:r>
            <a:endParaRPr lang="nl-BE" sz="1400" noProof="0" dirty="0" smtClean="0"/>
          </a:p>
          <a:p>
            <a:pPr marL="514350" indent="-285750">
              <a:buFont typeface="Arial" panose="020B0604020202020204" pitchFamily="34" charset="0"/>
              <a:buChar char="•"/>
            </a:pPr>
            <a:endParaRPr lang="nl-BE" sz="1400" noProof="0" dirty="0"/>
          </a:p>
          <a:p>
            <a:pPr marL="514350" lvl="0" indent="-285750">
              <a:buFont typeface="Arial" panose="020B0604020202020204" pitchFamily="34" charset="0"/>
              <a:buChar char="•"/>
            </a:pPr>
            <a:endParaRPr lang="nl-BE" sz="1400" noProof="0" dirty="0" smtClean="0"/>
          </a:p>
          <a:p>
            <a:pPr marL="514350" lvl="0" indent="-285750">
              <a:buFont typeface="Arial" panose="020B0604020202020204" pitchFamily="34" charset="0"/>
              <a:buChar char="•"/>
            </a:pPr>
            <a:endParaRPr lang="nl-BE" sz="1400" noProof="0" dirty="0" smtClean="0"/>
          </a:p>
          <a:p>
            <a:pPr marL="228600" lvl="0"/>
            <a:endParaRPr lang="nl-BE" sz="1400" noProof="0" dirty="0"/>
          </a:p>
          <a:p>
            <a:pPr marL="514350" lvl="0" indent="-285750">
              <a:buFont typeface="Arial" panose="020B0604020202020204" pitchFamily="34" charset="0"/>
              <a:buChar char="•"/>
            </a:pPr>
            <a:endParaRPr lang="nl-BE" sz="1400" noProof="0" dirty="0" smtClean="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2114550"/>
            <a:ext cx="838200" cy="89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8282" y="2114549"/>
            <a:ext cx="3661317" cy="89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047750"/>
            <a:ext cx="276968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77882" y="1452689"/>
            <a:ext cx="2374921" cy="48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67042" y="1452688"/>
            <a:ext cx="1538358" cy="48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1400" y="3333750"/>
            <a:ext cx="18288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38800" y="3150393"/>
            <a:ext cx="2141379"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649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18384</TotalTime>
  <Words>2568</Words>
  <Application>Microsoft Office PowerPoint</Application>
  <PresentationFormat>On-screen Show (16:9)</PresentationFormat>
  <Paragraphs>274</Paragraphs>
  <Slides>58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Open Sans</vt:lpstr>
      <vt:lpstr>PT Sans Narrow</vt:lpstr>
      <vt:lpstr>Wingdings</vt:lpstr>
      <vt:lpstr>tropic</vt:lpstr>
      <vt:lpstr>Vlaanderen als pionier van het slimme rijden</vt:lpstr>
      <vt:lpstr>1/3 Context</vt:lpstr>
      <vt:lpstr>Verkeersveiligheid &amp; leefkwaliteit</vt:lpstr>
      <vt:lpstr>Vlaamse &amp; Europese doelstellingen problematisch</vt:lpstr>
      <vt:lpstr>Verantwoord rijden blijft een uitdaging…</vt:lpstr>
      <vt:lpstr>PowerPoint Presentation</vt:lpstr>
      <vt:lpstr>Officiële cijfers CO2-uitstoot stilaan waardeloos…</vt:lpstr>
      <vt:lpstr>In tal van bedrijven beweegt wat...</vt:lpstr>
      <vt:lpstr>… stilaan ook bij het grote publiek</vt:lpstr>
      <vt:lpstr>Veilig rijgedrag monitoren en belonen werkt!</vt:lpstr>
      <vt:lpstr>PHYD- Pay How You Drive: de verzekeraar als coach</vt:lpstr>
      <vt:lpstr>NL (1) - Fairzekering</vt:lpstr>
      <vt:lpstr>NL (2) Aegon</vt:lpstr>
      <vt:lpstr>NL (3) ANWB</vt:lpstr>
      <vt:lpstr>Standaard keuze autoverzekering bij ANWB!</vt:lpstr>
      <vt:lpstr>NL (4) Nationale Nederlanden</vt:lpstr>
      <vt:lpstr>BE: aarzelende start…</vt:lpstr>
      <vt:lpstr>… maar veel beweging</vt:lpstr>
      <vt:lpstr>Zou jij in een stad willen wonen waarin iedereen zo’n verzekering heeft?</vt:lpstr>
      <vt:lpstr>Waarom breekt dit niet sneller door?</vt:lpstr>
      <vt:lpstr>2/3  Het slimme rijden voor iedereen</vt:lpstr>
      <vt:lpstr>De piramide van veilig rijden</vt:lpstr>
      <vt:lpstr>Slim rijden = veilig rijden met duurzaamheidstoets</vt:lpstr>
      <vt:lpstr>Burgerschap  is het codewoord</vt:lpstr>
      <vt:lpstr>Beter dan verplichten:  bottom up approach versterken </vt:lpstr>
      <vt:lpstr>Ieder zijn oplossing?</vt:lpstr>
      <vt:lpstr>Ecosysteem moet beter!</vt:lpstr>
      <vt:lpstr>Concept RDrive: ecosysteem ‘Responsible driving’</vt:lpstr>
      <vt:lpstr>RDrive: een kleine revolutie in verkeersmentaliteit</vt:lpstr>
      <vt:lpstr>RDrive niveau 1: “Responsibility”</vt:lpstr>
      <vt:lpstr>Rdrive niveau 1: connected car hardware</vt:lpstr>
      <vt:lpstr>Niveau 1: bijkomende diensten (op termijn)</vt:lpstr>
      <vt:lpstr>RDrive niveau 2: “Copilot”</vt:lpstr>
      <vt:lpstr>~ After market ADAS inc. prioritaire C-ITS diensten</vt:lpstr>
      <vt:lpstr>After market ‘assistenten’ bestaan sinds zeer kort!</vt:lpstr>
      <vt:lpstr>Focus op verkeersveiligheid zit nog niet goed!</vt:lpstr>
      <vt:lpstr>RDrive: maatschappelijke voordelen</vt:lpstr>
      <vt:lpstr>-&gt; Transitie naar duurzame mobiliteit versnellen </vt:lpstr>
      <vt:lpstr>3/3 Hoe realiseren?</vt:lpstr>
      <vt:lpstr>Er is meer rugwind dan ooit!</vt:lpstr>
      <vt:lpstr>Nieuwe service providers Van hardware tot eindproduct  </vt:lpstr>
      <vt:lpstr>“The automotive cloud is finally here” driveulu.com  &amp; driveulu.github.io/api</vt:lpstr>
      <vt:lpstr>Trend naar relevantie &amp; samenwerking</vt:lpstr>
      <vt:lpstr>Doorbraak realiseren #1 Kostprijs verlagen</vt:lpstr>
      <vt:lpstr>Doorbraak realiseren #2 Meer diensten</vt:lpstr>
      <vt:lpstr>Doorbraak realiseren #3 Samen druk uitoefenen</vt:lpstr>
      <vt:lpstr>Gelijkaardige initiatieven</vt:lpstr>
      <vt:lpstr>16 december 2016: start of Flemish  e-mobility cluster</vt:lpstr>
      <vt:lpstr>CityOS: inspiratie voor traffic OS? cityos.io  </vt:lpstr>
      <vt:lpstr>Dataplatform – ‘TrafficOS’: uitdagingen</vt:lpstr>
      <vt:lpstr>Hoe concretiseren? Vele pistes…</vt:lpstr>
      <vt:lpstr>Stichting? Vb. NL bedrijfswagensfiscaliteit</vt:lpstr>
      <vt:lpstr>VITO CO-CREATIE In 6 maanden van idee tot realiteit  </vt:lpstr>
      <vt:lpstr>1ste Infomoment: brede uitnodiging</vt:lpstr>
      <vt:lpstr>Vlaanderen, de ideale plaats om te starten</vt:lpstr>
      <vt:lpstr>Besluit: we kunnen Vlaanderen op de wereldkaart zetten van mobiliteit &amp; levenskwaliteit innovatie</vt:lpstr>
      <vt:lpstr>PowerPoint Presentation</vt:lpstr>
      <vt:lpstr>Discussie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driving for all</dc:title>
  <dc:creator>De Munck Dominique</dc:creator>
  <cp:lastModifiedBy>De Munck Dominique</cp:lastModifiedBy>
  <cp:revision>296</cp:revision>
  <dcterms:modified xsi:type="dcterms:W3CDTF">2017-02-10T16:50:14Z</dcterms:modified>
</cp:coreProperties>
</file>