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21"/>
  </p:notesMasterIdLst>
  <p:sldIdLst>
    <p:sldId id="256" r:id="rId2"/>
    <p:sldId id="479" r:id="rId3"/>
    <p:sldId id="517" r:id="rId4"/>
    <p:sldId id="520" r:id="rId5"/>
    <p:sldId id="566" r:id="rId6"/>
    <p:sldId id="518" r:id="rId7"/>
    <p:sldId id="469" r:id="rId8"/>
    <p:sldId id="461" r:id="rId9"/>
    <p:sldId id="499" r:id="rId10"/>
    <p:sldId id="560" r:id="rId11"/>
    <p:sldId id="561" r:id="rId12"/>
    <p:sldId id="525" r:id="rId13"/>
    <p:sldId id="555" r:id="rId14"/>
    <p:sldId id="559" r:id="rId15"/>
    <p:sldId id="565" r:id="rId16"/>
    <p:sldId id="273" r:id="rId17"/>
    <p:sldId id="562" r:id="rId18"/>
    <p:sldId id="563" r:id="rId19"/>
    <p:sldId id="564"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PT Sans Narrow" panose="020B0604020202020204" charset="0"/>
      <p:regular r:id="rId26"/>
      <p:bold r:id="rId27"/>
    </p:embeddedFont>
    <p:embeddedFont>
      <p:font typeface="Arial Narrow" panose="020B0606020202030204" pitchFamily="34" charset="0"/>
      <p:regular r:id="rId28"/>
      <p:bold r:id="rId29"/>
      <p:italic r:id="rId30"/>
      <p:boldItalic r:id="rId31"/>
    </p:embeddedFont>
    <p:embeddedFont>
      <p:font typeface="Open Sans"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43FD2EBF-0ED9-4AAB-AF4B-060EA46809C0}">
          <p14:sldIdLst>
            <p14:sldId id="256"/>
            <p14:sldId id="479"/>
            <p14:sldId id="517"/>
            <p14:sldId id="520"/>
            <p14:sldId id="566"/>
            <p14:sldId id="518"/>
            <p14:sldId id="469"/>
            <p14:sldId id="461"/>
            <p14:sldId id="499"/>
            <p14:sldId id="560"/>
            <p14:sldId id="561"/>
            <p14:sldId id="525"/>
            <p14:sldId id="555"/>
            <p14:sldId id="559"/>
            <p14:sldId id="565"/>
            <p14:sldId id="273"/>
            <p14:sldId id="562"/>
            <p14:sldId id="563"/>
            <p14:sldId id="564"/>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0867" autoAdjust="0"/>
    <p:restoredTop sz="56229" autoAdjust="0"/>
  </p:normalViewPr>
  <p:slideViewPr>
    <p:cSldViewPr>
      <p:cViewPr varScale="1">
        <p:scale>
          <a:sx n="85" d="100"/>
          <a:sy n="85" d="100"/>
        </p:scale>
        <p:origin x="1962" y="7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12364838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vvsg.be/Documents/fietsberaad%20pakt%20uit!/Presentatie%20Schepers%20Fietsberaad%2010%20december_final.pptx"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nl-BE" dirty="0"/>
              <a:t>Nvidia presenteerde</a:t>
            </a:r>
            <a:r>
              <a:rPr lang="nl-BE" baseline="0" dirty="0"/>
              <a:t> dit jaar zijn indrukwekkende AI Co Pilot: een virtuele assistent met 360° zicht rondom het voertuig. Een copiloot, die elke bestuurder herkent, die kan luisteren, liplezen en op een natuurlijke manier kan communiceren.</a:t>
            </a:r>
          </a:p>
          <a:p>
            <a:r>
              <a:rPr lang="nl-BE" dirty="0"/>
              <a:t>Hij houdt niet alleen de weg,</a:t>
            </a:r>
            <a:r>
              <a:rPr lang="nl-BE" baseline="0" dirty="0"/>
              <a:t> maar ook het blikveld van de bestuurder in het oog. Zo waarschuwt hij enkel voor </a:t>
            </a:r>
            <a:r>
              <a:rPr lang="nl-BE" dirty="0"/>
              <a:t>gevaren die de bestuurder zelf niet gezien heeft.</a:t>
            </a:r>
          </a:p>
          <a:p>
            <a:endParaRPr lang="nl-BE" dirty="0"/>
          </a:p>
          <a:p>
            <a:r>
              <a:rPr lang="nl-BE" b="1" dirty="0"/>
              <a:t>Bron:</a:t>
            </a:r>
          </a:p>
          <a:p>
            <a:r>
              <a:rPr lang="nl-BE" b="0" dirty="0"/>
              <a:t>Nvidia </a:t>
            </a:r>
            <a:r>
              <a:rPr lang="nl-BE" b="0" dirty="0" err="1"/>
              <a:t>Keynote</a:t>
            </a:r>
            <a:r>
              <a:rPr lang="nl-BE" b="0" dirty="0"/>
              <a:t> </a:t>
            </a:r>
          </a:p>
          <a:p>
            <a:r>
              <a:rPr lang="nl-BE" b="0" dirty="0"/>
              <a:t>http://www.nvidia.com/object/ces-2017.html</a:t>
            </a:r>
          </a:p>
          <a:p>
            <a:endParaRPr lang="nl-BE" b="0" dirty="0"/>
          </a:p>
          <a:p>
            <a:endParaRPr lang="nl-BE" b="1" dirty="0"/>
          </a:p>
          <a:p>
            <a:r>
              <a:rPr lang="nl-BE" b="0" dirty="0"/>
              <a:t>Meer specifiek</a:t>
            </a:r>
            <a:r>
              <a:rPr lang="nl-BE" b="0" baseline="0" dirty="0"/>
              <a:t> over de AI </a:t>
            </a:r>
            <a:r>
              <a:rPr lang="nl-BE" b="0" baseline="0" dirty="0" err="1"/>
              <a:t>copilot</a:t>
            </a:r>
            <a:r>
              <a:rPr lang="nl-BE" b="0" baseline="0" dirty="0"/>
              <a:t>:</a:t>
            </a:r>
            <a:endParaRPr lang="nl-BE" b="0" dirty="0"/>
          </a:p>
          <a:p>
            <a:r>
              <a:rPr lang="nl-BE" dirty="0"/>
              <a:t>nvidia.com/object/ai-copilot.html</a:t>
            </a:r>
          </a:p>
          <a:p>
            <a:endParaRPr lang="nl-BE" dirty="0"/>
          </a:p>
          <a:p>
            <a:r>
              <a:rPr lang="nl-BE" dirty="0"/>
              <a:t>https://www.youtube.com/watch?v=h9npvMFI-mc</a:t>
            </a:r>
          </a:p>
          <a:p>
            <a:endParaRPr lang="nl-BE" dirty="0"/>
          </a:p>
        </p:txBody>
      </p:sp>
    </p:spTree>
    <p:extLst>
      <p:ext uri="{BB962C8B-B14F-4D97-AF65-F5344CB8AC3E}">
        <p14:creationId xmlns:p14="http://schemas.microsoft.com/office/powerpoint/2010/main" val="3291111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nl-BE" dirty="0"/>
              <a:t>De startup</a:t>
            </a:r>
            <a:r>
              <a:rPr lang="nl-BE" baseline="0" dirty="0"/>
              <a:t> </a:t>
            </a:r>
            <a:r>
              <a:rPr lang="nl-BE" baseline="0" dirty="0" err="1"/>
              <a:t>Nauto</a:t>
            </a:r>
            <a:r>
              <a:rPr lang="nl-BE" baseline="0" dirty="0"/>
              <a:t> haalde recent $ 160 miljoen op bij investeerders als General Motors, Toyota en verzekeraar Allianz. Zij bouwden een aantrekkelijk toestel met de nodige software dat in bestaande wagens geplaatst kan worden en bestuurdersgedrag analyseert en constructieve feedback geeft. Dit product is sinds kort ook beschikbaar in Europa.</a:t>
            </a:r>
          </a:p>
          <a:p>
            <a:endParaRPr lang="nl-BE" dirty="0"/>
          </a:p>
        </p:txBody>
      </p:sp>
    </p:spTree>
    <p:extLst>
      <p:ext uri="{BB962C8B-B14F-4D97-AF65-F5344CB8AC3E}">
        <p14:creationId xmlns:p14="http://schemas.microsoft.com/office/powerpoint/2010/main" val="3035195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nl-BE" b="0" dirty="0"/>
              <a:t>Ten derde groeit</a:t>
            </a:r>
            <a:r>
              <a:rPr lang="nl-BE" b="0" baseline="0" dirty="0"/>
              <a:t> het besef dat individuele of zelfs gemeentelijke route - optimalisaties niet volstaan. We moeten </a:t>
            </a:r>
            <a:r>
              <a:rPr lang="nl-BE" b="1" baseline="0" dirty="0" err="1"/>
              <a:t>hollistischer</a:t>
            </a:r>
            <a:r>
              <a:rPr lang="nl-BE" b="1" baseline="0" dirty="0"/>
              <a:t> </a:t>
            </a:r>
            <a:r>
              <a:rPr lang="nl-BE" b="0" baseline="0" dirty="0"/>
              <a:t>kijken. </a:t>
            </a:r>
          </a:p>
          <a:p>
            <a:endParaRPr lang="nl-BE" b="0" baseline="0" dirty="0"/>
          </a:p>
          <a:p>
            <a:r>
              <a:rPr lang="nl-BE" b="0" baseline="0" dirty="0"/>
              <a:t>Een vorm van hogere coördinatie &amp; duurzame routering is mogelijk én nodig.</a:t>
            </a:r>
          </a:p>
          <a:p>
            <a:r>
              <a:rPr lang="nl-BE" b="0" baseline="0" dirty="0"/>
              <a:t>Voor elke gemotoriseerde verplaatsing, is het mogelijk die route te berekenen die maatschappelijke het meest wenselijke is.</a:t>
            </a:r>
          </a:p>
          <a:p>
            <a:r>
              <a:rPr lang="nl-BE" b="0" baseline="0" dirty="0"/>
              <a:t>De data is hiervoor steeds meer beschikbaar: op welke wegen wordt er gefietst? Waar zijn er fietspaden met voldoende afscheiding? Waar wonen mensen, waar zijn er scholen?</a:t>
            </a:r>
            <a:endParaRPr lang="nl-BE" b="0" dirty="0"/>
          </a:p>
          <a:p>
            <a:r>
              <a:rPr lang="nl-BE" b="0" dirty="0"/>
              <a:t>Je kan dan gaan optimaliseren in functie van reistijd, energieverbruik,</a:t>
            </a:r>
            <a:r>
              <a:rPr lang="nl-BE" b="0" baseline="0" dirty="0"/>
              <a:t> luchtvervuiling, lawaai &amp; verkeersveiligheid.</a:t>
            </a:r>
          </a:p>
          <a:p>
            <a:endParaRPr lang="nl-BE" b="0" baseline="0" dirty="0"/>
          </a:p>
          <a:p>
            <a:endParaRPr lang="nl-BE" b="0" baseline="0" dirty="0"/>
          </a:p>
          <a:p>
            <a:r>
              <a:rPr lang="nl-BE" b="1" baseline="0" dirty="0"/>
              <a:t>Achtergrond</a:t>
            </a:r>
          </a:p>
          <a:p>
            <a:r>
              <a:rPr lang="nl-BE" b="0" baseline="0" dirty="0"/>
              <a:t>Dit is geen absoluut gegeven. Maar je moet wel naar een systeem gaan dat de wenselijke routes sterk beloont, de minder wenselijke ontraadt, en de ongewenste onmogelijk maakt.</a:t>
            </a:r>
            <a:br>
              <a:rPr lang="nl-BE" b="0" baseline="0" dirty="0"/>
            </a:br>
            <a:r>
              <a:rPr lang="nl-BE" b="0" baseline="0" dirty="0"/>
              <a:t>Het kan zijn dat je iets langer onderweg bent dan in de huidige ‘</a:t>
            </a:r>
            <a:r>
              <a:rPr lang="nl-BE" b="0" baseline="0" dirty="0" err="1"/>
              <a:t>waze</a:t>
            </a:r>
            <a:r>
              <a:rPr lang="nl-BE" b="0" baseline="0" dirty="0"/>
              <a:t>-far-west’. </a:t>
            </a:r>
            <a:br>
              <a:rPr lang="nl-BE" b="0" baseline="0" dirty="0"/>
            </a:br>
            <a:r>
              <a:rPr lang="nl-BE" b="0" baseline="0" dirty="0"/>
              <a:t>Je krijgt echter iets in de plaats: extra spaarpunten, een financiële beloning of gewoon de wetenschap dat je bijdraagt tot een kindvriendelijke fietsomgeving.</a:t>
            </a:r>
            <a:br>
              <a:rPr lang="nl-BE" b="0" baseline="0" dirty="0"/>
            </a:br>
            <a:endParaRPr lang="nl-BE" b="0" baseline="0" dirty="0"/>
          </a:p>
          <a:p>
            <a:endParaRPr lang="nl-BE" b="0" dirty="0"/>
          </a:p>
          <a:p>
            <a:r>
              <a:rPr lang="nl-BE" b="1" dirty="0"/>
              <a:t>Bron</a:t>
            </a:r>
          </a:p>
          <a:p>
            <a:endParaRPr lang="nl-BE" dirty="0"/>
          </a:p>
          <a:p>
            <a:endParaRPr lang="nl-BE" dirty="0"/>
          </a:p>
          <a:p>
            <a:endParaRPr lang="nl-BE" dirty="0"/>
          </a:p>
          <a:p>
            <a:pPr marL="0" marR="0" indent="0" algn="l" defTabSz="914400" rtl="0" eaLnBrk="1" fontAlgn="auto" latinLnBrk="0" hangingPunct="1">
              <a:lnSpc>
                <a:spcPct val="100000"/>
              </a:lnSpc>
              <a:spcBef>
                <a:spcPts val="0"/>
              </a:spcBef>
              <a:spcAft>
                <a:spcPts val="0"/>
              </a:spcAft>
              <a:buClrTx/>
              <a:buSzTx/>
              <a:buFontTx/>
              <a:buNone/>
              <a:tabLst/>
              <a:defRPr/>
            </a:pPr>
            <a:r>
              <a:rPr lang="nl-BE" dirty="0"/>
              <a:t>http://vebimobe.be/resources/pdf/6.%20UGent%20-%20Duurzame%20routering.pdf</a:t>
            </a:r>
          </a:p>
          <a:p>
            <a:pPr marL="0" marR="0" indent="0" algn="l" defTabSz="914400" rtl="0" eaLnBrk="1" fontAlgn="auto" latinLnBrk="0" hangingPunct="1">
              <a:lnSpc>
                <a:spcPct val="100000"/>
              </a:lnSpc>
              <a:spcBef>
                <a:spcPts val="0"/>
              </a:spcBef>
              <a:spcAft>
                <a:spcPts val="0"/>
              </a:spcAft>
              <a:buClrTx/>
              <a:buSzTx/>
              <a:buFontTx/>
              <a:buNone/>
              <a:tabLst/>
              <a:defRPr/>
            </a:pPr>
            <a:endParaRPr lang="nl-BE" dirty="0"/>
          </a:p>
          <a:p>
            <a:endParaRPr lang="nl-BE" dirty="0"/>
          </a:p>
          <a:p>
            <a:endParaRPr lang="nl-BE" dirty="0"/>
          </a:p>
          <a:p>
            <a:pPr lvl="0">
              <a:spcBef>
                <a:spcPts val="0"/>
              </a:spcBef>
              <a:buNone/>
            </a:pPr>
            <a:r>
              <a:rPr lang="en-US" b="1" dirty="0" err="1"/>
              <a:t>Achtergrond</a:t>
            </a:r>
            <a:r>
              <a:rPr lang="en-US" b="1" baseline="0" dirty="0"/>
              <a:t> JRC report</a:t>
            </a:r>
          </a:p>
          <a:p>
            <a:pPr lvl="0">
              <a:spcBef>
                <a:spcPts val="0"/>
              </a:spcBef>
              <a:buNone/>
            </a:pPr>
            <a:endParaRPr lang="en-US" b="1" dirty="0"/>
          </a:p>
          <a:p>
            <a:pPr lvl="0">
              <a:spcBef>
                <a:spcPts val="0"/>
              </a:spcBef>
              <a:buNone/>
            </a:pPr>
            <a:r>
              <a:rPr lang="en-US" dirty="0"/>
              <a:t>As a driver (or we should better say as a passenger) in the future, you will travel in fully automated vehicles which are connected to the network and </a:t>
            </a:r>
            <a:r>
              <a:rPr lang="en-US" b="1" dirty="0"/>
              <a:t>coordinated for an </a:t>
            </a:r>
            <a:r>
              <a:rPr lang="en-US" b="1" dirty="0" err="1"/>
              <a:t>optimisation</a:t>
            </a:r>
            <a:r>
              <a:rPr lang="en-US" b="1" dirty="0"/>
              <a:t> of travel times, travel costs, energy consumption, air pollution and collision risk</a:t>
            </a:r>
            <a:r>
              <a:rPr lang="en-US" dirty="0"/>
              <a:t>. Your car will be guided throughout the entire journey, following the roads network capacity restrictions. You will be informed of your assigned road access time slot and estimated journey travel time, fuel/energy consumption, emitted pollutants and other journey related details. </a:t>
            </a:r>
          </a:p>
          <a:p>
            <a:pPr lvl="0">
              <a:spcBef>
                <a:spcPts val="0"/>
              </a:spcBef>
              <a:buNone/>
            </a:pPr>
            <a:endParaRPr lang="en-US" dirty="0"/>
          </a:p>
          <a:p>
            <a:pPr lvl="0">
              <a:spcBef>
                <a:spcPts val="0"/>
              </a:spcBef>
              <a:buNone/>
            </a:pPr>
            <a:r>
              <a:rPr lang="en-US" dirty="0"/>
              <a:t>https://ec.europa.eu/jrc/en/publication/eur-scientific-and-technical-research-reports/r-evolution-driving-connected-vehicles-coordinated-automated-road-transport-c-art-part-I</a:t>
            </a:r>
          </a:p>
          <a:p>
            <a:pPr lvl="0">
              <a:spcBef>
                <a:spcPts val="0"/>
              </a:spcBef>
              <a:buNone/>
            </a:pPr>
            <a:endParaRPr lang="en-US" dirty="0"/>
          </a:p>
          <a:p>
            <a:pPr lvl="0">
              <a:spcBef>
                <a:spcPts val="0"/>
              </a:spcBef>
              <a:buNone/>
            </a:pPr>
            <a:endParaRPr lang="en-US" dirty="0"/>
          </a:p>
          <a:p>
            <a:pPr lvl="0">
              <a:spcBef>
                <a:spcPts val="0"/>
              </a:spcBef>
              <a:buNone/>
            </a:pPr>
            <a:endParaRPr lang="nl-BE" dirty="0"/>
          </a:p>
          <a:p>
            <a:endParaRPr lang="nl-BE" dirty="0"/>
          </a:p>
          <a:p>
            <a:endParaRPr lang="nl-BE" dirty="0"/>
          </a:p>
          <a:p>
            <a:endParaRPr lang="nl-BE" dirty="0"/>
          </a:p>
        </p:txBody>
      </p:sp>
    </p:spTree>
    <p:extLst>
      <p:ext uri="{BB962C8B-B14F-4D97-AF65-F5344CB8AC3E}">
        <p14:creationId xmlns:p14="http://schemas.microsoft.com/office/powerpoint/2010/main" val="3329284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nl-BE" sz="1100" b="0" kern="1200" dirty="0">
                <a:solidFill>
                  <a:schemeClr val="tx1"/>
                </a:solidFill>
                <a:effectLst/>
                <a:latin typeface="+mn-lt"/>
                <a:ea typeface="+mn-ea"/>
                <a:cs typeface="+mn-cs"/>
              </a:rPr>
              <a:t>Tenslotte</a:t>
            </a:r>
            <a:r>
              <a:rPr lang="nl-BE" sz="1100" b="0" kern="1200" baseline="0" dirty="0">
                <a:solidFill>
                  <a:schemeClr val="tx1"/>
                </a:solidFill>
                <a:effectLst/>
                <a:latin typeface="+mn-lt"/>
                <a:ea typeface="+mn-ea"/>
                <a:cs typeface="+mn-cs"/>
              </a:rPr>
              <a:t> verleiden ontelbare </a:t>
            </a:r>
            <a:r>
              <a:rPr lang="nl-BE" sz="1100" kern="1200" dirty="0">
                <a:solidFill>
                  <a:schemeClr val="tx1"/>
                </a:solidFill>
                <a:effectLst/>
                <a:latin typeface="+mn-lt"/>
                <a:ea typeface="+mn-ea"/>
                <a:cs typeface="+mn-cs"/>
              </a:rPr>
              <a:t>nieuwe initiatieven bestuurders nu al tot</a:t>
            </a:r>
            <a:r>
              <a:rPr lang="nl-BE" sz="1100" kern="1200" baseline="0" dirty="0">
                <a:solidFill>
                  <a:schemeClr val="tx1"/>
                </a:solidFill>
                <a:effectLst/>
                <a:latin typeface="+mn-lt"/>
                <a:ea typeface="+mn-ea"/>
                <a:cs typeface="+mn-cs"/>
              </a:rPr>
              <a:t> </a:t>
            </a:r>
            <a:r>
              <a:rPr lang="nl-BE" sz="1100" kern="1200" dirty="0">
                <a:solidFill>
                  <a:schemeClr val="tx1"/>
                </a:solidFill>
                <a:effectLst/>
                <a:latin typeface="+mn-lt"/>
                <a:ea typeface="+mn-ea"/>
                <a:cs typeface="+mn-cs"/>
              </a:rPr>
              <a:t>een veilige en duurzame rijstijl.</a:t>
            </a:r>
          </a:p>
          <a:p>
            <a:r>
              <a:rPr lang="nl-BE" sz="1100" kern="1200" dirty="0">
                <a:solidFill>
                  <a:schemeClr val="tx1"/>
                </a:solidFill>
                <a:effectLst/>
                <a:latin typeface="+mn-lt"/>
                <a:ea typeface="+mn-ea"/>
                <a:cs typeface="+mn-cs"/>
              </a:rPr>
              <a:t>Vooruitziende bedrijfsleiders passen ze dan ook toe binnen hun voertuigenpark:</a:t>
            </a:r>
            <a:r>
              <a:rPr lang="nl-BE" sz="1100" kern="1200" baseline="0" dirty="0">
                <a:solidFill>
                  <a:schemeClr val="tx1"/>
                </a:solidFill>
                <a:effectLst/>
                <a:latin typeface="+mn-lt"/>
                <a:ea typeface="+mn-ea"/>
                <a:cs typeface="+mn-cs"/>
              </a:rPr>
              <a:t> ze besparen op brandstof, boetes en hebben tot 40% minder schadeclaims.</a:t>
            </a:r>
            <a:endParaRPr lang="nl-BE" sz="1100" kern="1200" dirty="0">
              <a:solidFill>
                <a:schemeClr val="tx1"/>
              </a:solidFill>
              <a:effectLst/>
              <a:latin typeface="+mn-lt"/>
              <a:ea typeface="+mn-ea"/>
              <a:cs typeface="+mn-cs"/>
            </a:endParaRPr>
          </a:p>
          <a:p>
            <a:r>
              <a:rPr lang="nl-BE" sz="1100" kern="1200" dirty="0">
                <a:solidFill>
                  <a:schemeClr val="tx1"/>
                </a:solidFill>
                <a:effectLst/>
                <a:latin typeface="+mn-lt"/>
                <a:ea typeface="+mn-ea"/>
                <a:cs typeface="+mn-cs"/>
              </a:rPr>
              <a:t>Ook verzekeraars in Nederland en Engeland</a:t>
            </a:r>
            <a:r>
              <a:rPr lang="nl-BE" sz="1100" kern="1200" baseline="0" dirty="0">
                <a:solidFill>
                  <a:schemeClr val="tx1"/>
                </a:solidFill>
                <a:effectLst/>
                <a:latin typeface="+mn-lt"/>
                <a:ea typeface="+mn-ea"/>
                <a:cs typeface="+mn-cs"/>
              </a:rPr>
              <a:t> bieden coachende verzekeringsproducten aan, en belonen veilig rijden..</a:t>
            </a:r>
          </a:p>
          <a:p>
            <a:br>
              <a:rPr lang="nl-BE" sz="1100" kern="1200" dirty="0">
                <a:solidFill>
                  <a:schemeClr val="tx1"/>
                </a:solidFill>
                <a:effectLst/>
                <a:latin typeface="+mn-lt"/>
                <a:ea typeface="+mn-ea"/>
                <a:cs typeface="+mn-cs"/>
              </a:rPr>
            </a:br>
            <a:r>
              <a:rPr lang="nl-BE" sz="1100" kern="1200" dirty="0">
                <a:solidFill>
                  <a:schemeClr val="tx1"/>
                </a:solidFill>
                <a:effectLst/>
                <a:latin typeface="+mn-lt"/>
                <a:ea typeface="+mn-ea"/>
                <a:cs typeface="+mn-cs"/>
              </a:rPr>
              <a:t>De uitdaging is nu om deze positieve benadering en ondersteunende technologie ook bij het brede publiek bekend én bemind te maken.</a:t>
            </a:r>
          </a:p>
          <a:p>
            <a:br>
              <a:rPr lang="nl-BE" sz="1100" b="1" kern="1200" dirty="0">
                <a:solidFill>
                  <a:schemeClr val="tx1"/>
                </a:solidFill>
                <a:effectLst/>
                <a:latin typeface="+mn-lt"/>
                <a:ea typeface="+mn-ea"/>
                <a:cs typeface="+mn-cs"/>
              </a:rPr>
            </a:br>
            <a:endParaRPr lang="nl-BE" b="1" dirty="0"/>
          </a:p>
          <a:p>
            <a:endParaRPr lang="nl-BE"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411801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nl-BE" sz="1100" kern="1200" dirty="0">
                <a:solidFill>
                  <a:schemeClr val="tx1"/>
                </a:solidFill>
                <a:effectLst/>
                <a:latin typeface="+mn-lt"/>
                <a:ea typeface="+mn-ea"/>
                <a:cs typeface="+mn-cs"/>
              </a:rPr>
              <a:t>Hoe veel aangenamer zou het leven in Vlaanderen immers zijn als we allemaal voorbeeldige bestuurders zouden zijn? </a:t>
            </a:r>
          </a:p>
          <a:p>
            <a:pPr marL="0" marR="0" indent="0" algn="l" defTabSz="914400" rtl="0" eaLnBrk="1" fontAlgn="auto" latinLnBrk="0" hangingPunct="1">
              <a:lnSpc>
                <a:spcPct val="100000"/>
              </a:lnSpc>
              <a:spcBef>
                <a:spcPts val="0"/>
              </a:spcBef>
              <a:spcAft>
                <a:spcPts val="0"/>
              </a:spcAft>
              <a:buClrTx/>
              <a:buSzTx/>
              <a:buFontTx/>
              <a:buNone/>
              <a:tabLst/>
              <a:defRPr/>
            </a:pPr>
            <a:r>
              <a:rPr lang="nl-BE" sz="1100" kern="1200" dirty="0">
                <a:solidFill>
                  <a:schemeClr val="tx1"/>
                </a:solidFill>
                <a:effectLst/>
                <a:latin typeface="+mn-lt"/>
                <a:ea typeface="+mn-ea"/>
                <a:cs typeface="+mn-cs"/>
              </a:rPr>
              <a:t>Geen regio is zo gebaat</a:t>
            </a:r>
            <a:r>
              <a:rPr lang="nl-BE" sz="1100" kern="1200" baseline="0" dirty="0">
                <a:solidFill>
                  <a:schemeClr val="tx1"/>
                </a:solidFill>
                <a:effectLst/>
                <a:latin typeface="+mn-lt"/>
                <a:ea typeface="+mn-ea"/>
                <a:cs typeface="+mn-cs"/>
              </a:rPr>
              <a:t> met </a:t>
            </a:r>
            <a:r>
              <a:rPr lang="nl-BE" sz="1100" kern="1200" dirty="0">
                <a:solidFill>
                  <a:schemeClr val="tx1"/>
                </a:solidFill>
                <a:effectLst/>
                <a:latin typeface="+mn-lt"/>
                <a:ea typeface="+mn-ea"/>
                <a:cs typeface="+mn-cs"/>
              </a:rPr>
              <a:t>wijze bestuurders als de onze.  </a:t>
            </a:r>
          </a:p>
          <a:p>
            <a:pPr marL="0" marR="0" indent="0" algn="l" defTabSz="914400" rtl="0" eaLnBrk="1" fontAlgn="auto" latinLnBrk="0" hangingPunct="1">
              <a:lnSpc>
                <a:spcPct val="100000"/>
              </a:lnSpc>
              <a:spcBef>
                <a:spcPts val="0"/>
              </a:spcBef>
              <a:spcAft>
                <a:spcPts val="0"/>
              </a:spcAft>
              <a:buClrTx/>
              <a:buSzTx/>
              <a:buFontTx/>
              <a:buNone/>
              <a:tabLst/>
              <a:defRPr/>
            </a:pPr>
            <a:endParaRPr lang="nl-BE" sz="11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BE" sz="1100" kern="1200" dirty="0">
                <a:solidFill>
                  <a:schemeClr val="tx1"/>
                </a:solidFill>
                <a:effectLst/>
                <a:latin typeface="+mn-lt"/>
                <a:ea typeface="+mn-ea"/>
                <a:cs typeface="+mn-cs"/>
              </a:rPr>
              <a:t>Als kennisregio moeten we inzetten op deze digitale innovaties &amp; voluit</a:t>
            </a:r>
            <a:r>
              <a:rPr lang="nl-BE" sz="1100" kern="1200" baseline="0" dirty="0">
                <a:solidFill>
                  <a:schemeClr val="tx1"/>
                </a:solidFill>
                <a:effectLst/>
                <a:latin typeface="+mn-lt"/>
                <a:ea typeface="+mn-ea"/>
                <a:cs typeface="+mn-cs"/>
              </a:rPr>
              <a:t> voor nieuw beleid durven gaan.</a:t>
            </a:r>
          </a:p>
          <a:p>
            <a:pPr marL="0" marR="0" indent="0" algn="l" defTabSz="914400" rtl="0" eaLnBrk="1" fontAlgn="auto" latinLnBrk="0" hangingPunct="1">
              <a:lnSpc>
                <a:spcPct val="100000"/>
              </a:lnSpc>
              <a:spcBef>
                <a:spcPts val="0"/>
              </a:spcBef>
              <a:spcAft>
                <a:spcPts val="0"/>
              </a:spcAft>
              <a:buClrTx/>
              <a:buSzTx/>
              <a:buFontTx/>
              <a:buNone/>
              <a:tabLst/>
              <a:defRPr/>
            </a:pPr>
            <a:endParaRPr lang="nl-BE" sz="11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BE" sz="1100" kern="1200" dirty="0">
                <a:solidFill>
                  <a:schemeClr val="tx1"/>
                </a:solidFill>
                <a:effectLst/>
                <a:latin typeface="+mn-lt"/>
                <a:ea typeface="+mn-ea"/>
                <a:cs typeface="+mn-cs"/>
              </a:rPr>
              <a:t>Een verkeersveiligheidsbeleid 2.0 geeft aan ‘slim rijden’ de juiste invulling, en maakt het vanzelfsprekend.</a:t>
            </a:r>
            <a:endParaRPr lang="nl-BE" dirty="0"/>
          </a:p>
        </p:txBody>
      </p:sp>
    </p:spTree>
    <p:extLst>
      <p:ext uri="{BB962C8B-B14F-4D97-AF65-F5344CB8AC3E}">
        <p14:creationId xmlns:p14="http://schemas.microsoft.com/office/powerpoint/2010/main" val="673110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nl-BE" baseline="0" dirty="0"/>
              <a:t>De maatschappelijke connotatie van ‘slim rijden’ moet hiervoor naast “reistijdoptimalisatie” ook veiligheid &amp; duurzaamheid bevatten.</a:t>
            </a:r>
          </a:p>
          <a:p>
            <a:r>
              <a:rPr lang="nl-BE" baseline="0" dirty="0"/>
              <a:t>Anders rijden we onszelf hopeloos vast</a:t>
            </a:r>
          </a:p>
        </p:txBody>
      </p:sp>
    </p:spTree>
    <p:extLst>
      <p:ext uri="{BB962C8B-B14F-4D97-AF65-F5344CB8AC3E}">
        <p14:creationId xmlns:p14="http://schemas.microsoft.com/office/powerpoint/2010/main" val="1129029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100" kern="1200" dirty="0">
                <a:solidFill>
                  <a:schemeClr val="tx1"/>
                </a:solidFill>
                <a:effectLst/>
                <a:latin typeface="+mn-lt"/>
                <a:ea typeface="+mn-ea"/>
                <a:cs typeface="+mn-cs"/>
              </a:rPr>
              <a:t>Er is hiervoor nood aan een nieuw coöperatief ecosysteem dat de huidige toepassingen overstijgt. </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nl-BE" noProof="0" dirty="0"/>
              <a:t>Dit platform stelt </a:t>
            </a:r>
            <a:r>
              <a:rPr lang="nl-BE" b="1" noProof="0" dirty="0"/>
              <a:t>burgerschap</a:t>
            </a:r>
            <a:r>
              <a:rPr lang="nl-BE" b="1" baseline="0" noProof="0" dirty="0"/>
              <a:t> </a:t>
            </a:r>
            <a:r>
              <a:rPr lang="nl-BE" baseline="0" noProof="0" dirty="0"/>
              <a:t>centraal. Ook als verkeersdeelnemer heb je rechten en verantwoordelijkheden.</a:t>
            </a:r>
            <a:br>
              <a:rPr lang="nl-BE" baseline="0" noProof="0" dirty="0"/>
            </a:br>
            <a:r>
              <a:rPr lang="nl-BE" baseline="0" noProof="0" dirty="0"/>
              <a:t>Het </a:t>
            </a:r>
            <a:r>
              <a:rPr lang="nl-BE" noProof="0" dirty="0"/>
              <a:t>vraagt</a:t>
            </a:r>
            <a:r>
              <a:rPr lang="nl-BE" baseline="0" noProof="0" dirty="0"/>
              <a:t> aan bestuurders een </a:t>
            </a:r>
            <a:r>
              <a:rPr lang="nl-BE" b="1" baseline="0" noProof="0" dirty="0"/>
              <a:t>engagement</a:t>
            </a:r>
            <a:r>
              <a:rPr lang="nl-BE" baseline="0" noProof="0" dirty="0"/>
              <a:t>, maar </a:t>
            </a:r>
            <a:r>
              <a:rPr lang="nl-BE" b="1" noProof="0" dirty="0"/>
              <a:t>stelt </a:t>
            </a:r>
            <a:r>
              <a:rPr lang="nl-BE" noProof="0" dirty="0"/>
              <a:t> ze in staat</a:t>
            </a:r>
            <a:r>
              <a:rPr lang="nl-BE" baseline="0" noProof="0" dirty="0"/>
              <a:t> om, </a:t>
            </a:r>
            <a:r>
              <a:rPr lang="nl-BE" b="1" baseline="0" noProof="0" dirty="0"/>
              <a:t>zonder moeite</a:t>
            </a:r>
            <a:r>
              <a:rPr lang="nl-BE" baseline="0" noProof="0" dirty="0"/>
              <a:t>, </a:t>
            </a:r>
            <a:r>
              <a:rPr lang="nl-BE" noProof="0" dirty="0"/>
              <a:t>dagelijks</a:t>
            </a:r>
            <a:r>
              <a:rPr lang="nl-BE" baseline="0" noProof="0" dirty="0"/>
              <a:t> de beste keuzes te maken.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noProof="0" dirty="0"/>
              <a:t>Enkele belangrijke ingrediënten</a:t>
            </a:r>
            <a:r>
              <a:rPr lang="nl-BE" baseline="0" noProof="0" dirty="0"/>
              <a:t> van zo’n platform: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baseline="0"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b="0" baseline="0" noProof="0" dirty="0"/>
              <a:t>Om de beschaving ook op onze wegen te brengen, moeten we voluit gaan voor 0 verkeersovertredingen. Zelfs voor de beste chauffeurs is dit niet altijd even gemakkelijk.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b="0" baseline="0" noProof="0" dirty="0"/>
              <a:t>Daarom moeten bestuurders ondersteund worden bij het veilig rijden, zodat zij gewaarschuwd worden voordat ze </a:t>
            </a:r>
            <a:r>
              <a:rPr lang="nl-BE" b="0" baseline="0" noProof="0" dirty="0" err="1"/>
              <a:t>bvb</a:t>
            </a:r>
            <a:r>
              <a:rPr lang="nl-BE" b="0" baseline="0" noProof="0" dirty="0"/>
              <a:t>. een  snelheidsovertreding begaan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b="0" baseline="0" noProof="0" dirty="0"/>
              <a:t>Daarnaast moeten de meest wenselijke routes getoond worden aan de bestuurder. Het gebruiksgemak van </a:t>
            </a:r>
            <a:r>
              <a:rPr lang="nl-BE" b="0" baseline="0" noProof="0" dirty="0" err="1"/>
              <a:t>Waze</a:t>
            </a:r>
            <a:r>
              <a:rPr lang="nl-BE" b="0" baseline="0" noProof="0" dirty="0"/>
              <a:t>, maar dan in functie van zowel reistijd als leefkwaliteit.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b="0" baseline="0" noProof="0" dirty="0"/>
              <a:t>Om  een aantrekkelijk product te krijgen, moeten extra diensten, zoals zorgeloos parkeren en betalen, deel uitmaken van het pakket.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b="0" baseline="0" noProof="0" dirty="0"/>
              <a:t>Gebruikers moeten zelf kunnen kiezen voor welke app, hardware of dienstverlener ze kiezen. Een keurmerk moet kwaliteit garanderen.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b="0" baseline="0" noProof="0" dirty="0"/>
              <a:t>Privacy </a:t>
            </a:r>
            <a:r>
              <a:rPr lang="nl-BE" b="0" baseline="0" noProof="0" dirty="0" err="1"/>
              <a:t>by</a:t>
            </a:r>
            <a:r>
              <a:rPr lang="nl-BE" b="0" baseline="0" noProof="0" dirty="0"/>
              <a:t> design. Gebruikers duiden zelf aan welke informatie ze met wie willen delen.</a:t>
            </a:r>
            <a:endParaRPr lang="nl-BE" b="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BE"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BE" noProof="0" dirty="0"/>
          </a:p>
          <a:p>
            <a:pPr lvl="0">
              <a:spcBef>
                <a:spcPts val="0"/>
              </a:spcBef>
              <a:buNone/>
            </a:pPr>
            <a:r>
              <a:rPr lang="nl-BE" noProof="0" dirty="0"/>
              <a:t>‘Het slimme</a:t>
            </a:r>
            <a:r>
              <a:rPr lang="nl-BE" baseline="0" noProof="0" dirty="0"/>
              <a:t> rijden’ kan dan uitgroeien tot een bekend begrip in Vlaanderen</a:t>
            </a:r>
            <a:endParaRPr lang="nl-BE" sz="1100" kern="1200" noProof="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l-BE" sz="1100" kern="1200" dirty="0">
              <a:solidFill>
                <a:schemeClr val="tx1"/>
              </a:solidFill>
              <a:effectLst/>
              <a:latin typeface="+mn-lt"/>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100" kern="1200" dirty="0">
                <a:solidFill>
                  <a:schemeClr val="tx1"/>
                </a:solidFill>
                <a:effectLst/>
                <a:latin typeface="+mn-lt"/>
                <a:ea typeface="+mn-ea"/>
                <a:cs typeface="+mn-cs"/>
              </a:rPr>
              <a:t>Een mix van innovatie, samenwerking en beleid kunnen de huidige barrières voor een grootschalige doorbraak doorbreken.</a:t>
            </a:r>
          </a:p>
          <a:p>
            <a:pPr lvl="0">
              <a:spcBef>
                <a:spcPts val="0"/>
              </a:spcBef>
              <a:buNone/>
            </a:pPr>
            <a:r>
              <a:rPr lang="nl-BE" sz="1100" kern="1200" dirty="0">
                <a:solidFill>
                  <a:schemeClr val="tx1"/>
                </a:solidFill>
                <a:effectLst/>
                <a:latin typeface="+mn-lt"/>
                <a:ea typeface="+mn-ea"/>
                <a:cs typeface="+mn-cs"/>
              </a:rPr>
              <a:t>Waar we echt het verschil met andere regio's kunnen maken, is door nieuwe, doordachte &amp; creatieve stimuleringsmaatregelen en regelgeving.</a:t>
            </a:r>
          </a:p>
          <a:p>
            <a:pPr lvl="0">
              <a:spcBef>
                <a:spcPts val="0"/>
              </a:spcBef>
              <a:buNone/>
            </a:pPr>
            <a:r>
              <a:rPr lang="nl-BE" baseline="0" dirty="0"/>
              <a:t>We kunnen starten in bepaalde steden.</a:t>
            </a:r>
            <a:br>
              <a:rPr lang="nl-BE" baseline="0" dirty="0"/>
            </a:br>
            <a:r>
              <a:rPr lang="nl-BE" baseline="0" dirty="0"/>
              <a:t>Daarnaast moet de traditionele handhaving versterkt worden.</a:t>
            </a:r>
          </a:p>
          <a:p>
            <a:pPr lvl="0">
              <a:spcBef>
                <a:spcPts val="0"/>
              </a:spcBef>
              <a:buNone/>
            </a:pPr>
            <a:endParaRPr lang="nl-BE" baseline="0" dirty="0"/>
          </a:p>
          <a:p>
            <a:pPr lvl="0">
              <a:spcBef>
                <a:spcPts val="0"/>
              </a:spcBef>
              <a:buNone/>
            </a:pPr>
            <a:endParaRPr lang="nl-BE" baseline="0" dirty="0"/>
          </a:p>
          <a:p>
            <a:pPr lvl="0">
              <a:spcBef>
                <a:spcPts val="0"/>
              </a:spcBef>
              <a:buNone/>
            </a:pPr>
            <a:r>
              <a:rPr lang="nl-BE" baseline="0" dirty="0"/>
              <a:t>Op een unieke studiedag op maandag 11 december kunnen alle betrokken hier verder over brainstormen. </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nl-BE" dirty="0"/>
              <a:t>Een jaar geleden dacht ik</a:t>
            </a:r>
            <a:r>
              <a:rPr lang="nl-BE" baseline="0" dirty="0"/>
              <a:t> dat 2030 veel te vroeg was. Nu denk ik dat, gezien alle technische ontwikkelingen, </a:t>
            </a:r>
            <a:br>
              <a:rPr lang="nl-BE" baseline="0" dirty="0"/>
            </a:br>
            <a:r>
              <a:rPr lang="nl-BE" baseline="0" dirty="0"/>
              <a:t>voor de provincie Antwerpen, een reductie met een factor 50 van het aantal verkeersdoden mogelijk is.</a:t>
            </a:r>
          </a:p>
          <a:p>
            <a:endParaRPr lang="nl-BE" baseline="0" dirty="0"/>
          </a:p>
          <a:p>
            <a:r>
              <a:rPr lang="nl-BE" baseline="0" dirty="0"/>
              <a:t>Elke beleidsniveau heeft hiervoor een cruciaal puzzelstuk in handen. </a:t>
            </a:r>
          </a:p>
          <a:p>
            <a:r>
              <a:rPr lang="nl-BE" baseline="0" dirty="0"/>
              <a:t>De technologie is er: met de nodige visie &amp; daadkracht kan de verkeersveiligheid &amp; leefkwaliteit in Vlaanderen het komende </a:t>
            </a:r>
            <a:r>
              <a:rPr lang="nl-BE" baseline="0" dirty="0" err="1"/>
              <a:t>decenium</a:t>
            </a:r>
            <a:r>
              <a:rPr lang="nl-BE" baseline="0" dirty="0"/>
              <a:t> onherkenbaar verbeteren.</a:t>
            </a:r>
            <a:br>
              <a:rPr lang="nl-BE" baseline="0" dirty="0"/>
            </a:br>
            <a:endParaRPr lang="nl-BE" baseline="0" dirty="0"/>
          </a:p>
          <a:p>
            <a:r>
              <a:rPr lang="nl-BE" dirty="0"/>
              <a:t>Dank u voor uw aandacht.</a:t>
            </a:r>
          </a:p>
          <a:p>
            <a:endParaRPr lang="nl-BE" dirty="0"/>
          </a:p>
          <a:p>
            <a:r>
              <a:rPr lang="nl-BE" b="1" dirty="0"/>
              <a:t>Achtergrond:</a:t>
            </a:r>
          </a:p>
          <a:p>
            <a:endParaRPr lang="nl-BE" dirty="0"/>
          </a:p>
          <a:p>
            <a:r>
              <a:rPr lang="nl-BE" dirty="0"/>
              <a:t>Voorwaarden:</a:t>
            </a:r>
          </a:p>
          <a:p>
            <a:endParaRPr lang="nl-BE" dirty="0"/>
          </a:p>
          <a:p>
            <a:r>
              <a:rPr lang="nl-BE" dirty="0"/>
              <a:t>* Degelijk</a:t>
            </a:r>
            <a:r>
              <a:rPr lang="nl-BE" baseline="0" dirty="0"/>
              <a:t> genormeerd </a:t>
            </a:r>
            <a:r>
              <a:rPr lang="nl-BE" dirty="0"/>
              <a:t>wagenpark (EU)</a:t>
            </a:r>
          </a:p>
          <a:p>
            <a:r>
              <a:rPr lang="nl-BE" dirty="0"/>
              <a:t>-Zware voertuigen</a:t>
            </a:r>
            <a:r>
              <a:rPr lang="nl-BE" baseline="0" dirty="0"/>
              <a:t> (vrachtwagens, bussen): 100% zijn uitgerust met ISA, automatic </a:t>
            </a:r>
            <a:r>
              <a:rPr lang="nl-BE" baseline="0" dirty="0" err="1"/>
              <a:t>emergency</a:t>
            </a:r>
            <a:r>
              <a:rPr lang="nl-BE" baseline="0" dirty="0"/>
              <a:t> </a:t>
            </a:r>
            <a:r>
              <a:rPr lang="nl-BE" baseline="0" dirty="0" err="1"/>
              <a:t>breaking</a:t>
            </a:r>
            <a:r>
              <a:rPr lang="nl-BE" baseline="0" dirty="0"/>
              <a:t> en geavanceerde AI-hardware &amp; sensoren</a:t>
            </a:r>
            <a:br>
              <a:rPr lang="nl-BE" dirty="0"/>
            </a:br>
            <a:br>
              <a:rPr lang="nl-BE" dirty="0"/>
            </a:br>
            <a:r>
              <a:rPr lang="nl-BE" dirty="0"/>
              <a:t>Personenwagenpark</a:t>
            </a:r>
            <a:r>
              <a:rPr lang="nl-BE" baseline="0" dirty="0"/>
              <a:t> </a:t>
            </a:r>
            <a:r>
              <a:rPr lang="nl-BE" dirty="0"/>
              <a:t>voor 75% bestaat (en naar</a:t>
            </a:r>
            <a:r>
              <a:rPr lang="nl-BE" baseline="0" dirty="0"/>
              <a:t> aantal </a:t>
            </a:r>
            <a:r>
              <a:rPr lang="nl-BE" baseline="0" dirty="0" err="1"/>
              <a:t>km’s</a:t>
            </a:r>
            <a:r>
              <a:rPr lang="nl-BE" baseline="0" dirty="0"/>
              <a:t> voor 90%) </a:t>
            </a:r>
            <a:r>
              <a:rPr lang="nl-BE" dirty="0"/>
              <a:t>uit wagens</a:t>
            </a:r>
            <a:r>
              <a:rPr lang="nl-BE" baseline="0" dirty="0"/>
              <a:t> van pakweg na 2022 die </a:t>
            </a:r>
            <a:endParaRPr lang="nl-BE" dirty="0"/>
          </a:p>
          <a:p>
            <a:r>
              <a:rPr lang="nl-BE" dirty="0"/>
              <a:t>door de nieuwe EU normen vanaf 2022</a:t>
            </a:r>
            <a:r>
              <a:rPr lang="nl-BE" baseline="0" dirty="0"/>
              <a:t> </a:t>
            </a:r>
            <a:r>
              <a:rPr lang="nl-BE" dirty="0"/>
              <a:t>uitgerust worden</a:t>
            </a:r>
            <a:r>
              <a:rPr lang="nl-BE" baseline="0" dirty="0"/>
              <a:t> met (nu betaalbare) </a:t>
            </a:r>
          </a:p>
          <a:p>
            <a:r>
              <a:rPr lang="nl-BE" baseline="0" dirty="0"/>
              <a:t>-krachtige AI-hardware &amp; camera’s en andere sensoren</a:t>
            </a:r>
          </a:p>
          <a:p>
            <a:r>
              <a:rPr lang="nl-BE" baseline="0" dirty="0"/>
              <a:t>-remote upgradebare wagenbesturing &amp; AI algoritmes</a:t>
            </a:r>
          </a:p>
          <a:p>
            <a:r>
              <a:rPr lang="nl-BE" baseline="0" dirty="0"/>
              <a:t>-uitbreidbare communicatiemodules</a:t>
            </a:r>
          </a:p>
          <a:p>
            <a:endParaRPr lang="nl-BE" dirty="0"/>
          </a:p>
          <a:p>
            <a:r>
              <a:rPr lang="nl-BE" dirty="0"/>
              <a:t>* Maximale toepassing van C-ITS op kruispunten </a:t>
            </a:r>
            <a:r>
              <a:rPr lang="nl-BE" dirty="0" err="1"/>
              <a:t>enz</a:t>
            </a:r>
            <a:endParaRPr lang="nl-BE" dirty="0"/>
          </a:p>
          <a:p>
            <a:r>
              <a:rPr lang="nl-BE" dirty="0"/>
              <a:t>* Invoering slimme km heffing </a:t>
            </a:r>
            <a:r>
              <a:rPr lang="nl-BE" dirty="0" err="1"/>
              <a:t>ifv</a:t>
            </a:r>
            <a:r>
              <a:rPr lang="nl-BE" dirty="0"/>
              <a:t> duurzame routering, digitale nummerplaat in combinatie met een </a:t>
            </a:r>
            <a:r>
              <a:rPr lang="nl-BE" dirty="0" err="1"/>
              <a:t>virtuële</a:t>
            </a:r>
            <a:r>
              <a:rPr lang="nl-BE" dirty="0"/>
              <a:t> assistent voor 100% wagenpark</a:t>
            </a:r>
          </a:p>
          <a:p>
            <a:r>
              <a:rPr lang="nl-BE" baseline="0" dirty="0"/>
              <a:t>* </a:t>
            </a:r>
            <a:r>
              <a:rPr lang="nl-BE" dirty="0"/>
              <a:t>Inrichting van het openbaar domein in functie van verkeersveiligheid &amp; </a:t>
            </a:r>
            <a:r>
              <a:rPr lang="nl-BE" dirty="0" err="1"/>
              <a:t>priotisering</a:t>
            </a:r>
            <a:r>
              <a:rPr lang="nl-BE" dirty="0"/>
              <a:t> op basis van ongevallendata</a:t>
            </a:r>
          </a:p>
          <a:p>
            <a:endParaRPr lang="nl-BE" baseline="0" dirty="0"/>
          </a:p>
          <a:p>
            <a:r>
              <a:rPr lang="nl-BE" baseline="0" dirty="0" err="1"/>
              <a:t>Cfr</a:t>
            </a:r>
            <a:r>
              <a:rPr lang="nl-BE" baseline="0" dirty="0"/>
              <a:t> ook statement van </a:t>
            </a:r>
            <a:r>
              <a:rPr lang="nl-BE" dirty="0" err="1"/>
              <a:t>Mobileye</a:t>
            </a:r>
            <a:r>
              <a:rPr lang="nl-BE" dirty="0"/>
              <a:t> ( opgekocht door Intel voor € 15 miljard) </a:t>
            </a:r>
          </a:p>
          <a:p>
            <a:pPr marL="0" marR="0" indent="0" algn="l" defTabSz="914400" rtl="0" eaLnBrk="1" fontAlgn="auto" latinLnBrk="0" hangingPunct="1">
              <a:lnSpc>
                <a:spcPct val="100000"/>
              </a:lnSpc>
              <a:spcBef>
                <a:spcPts val="0"/>
              </a:spcBef>
              <a:spcAft>
                <a:spcPts val="0"/>
              </a:spcAft>
              <a:buClrTx/>
              <a:buSzTx/>
              <a:buFontTx/>
              <a:buNone/>
              <a:tabLst/>
              <a:defRPr/>
            </a:pPr>
            <a:r>
              <a:rPr lang="nl-BE" dirty="0"/>
              <a:t>https://www.mobileye.com/future-of-mobility/</a:t>
            </a:r>
          </a:p>
          <a:p>
            <a:endParaRPr lang="nl-BE" dirty="0"/>
          </a:p>
          <a:p>
            <a:r>
              <a:rPr lang="nl-BE" dirty="0"/>
              <a:t>“</a:t>
            </a:r>
            <a:r>
              <a:rPr lang="en-US" sz="1100" b="0" i="0" kern="1200" dirty="0">
                <a:solidFill>
                  <a:schemeClr val="tx1"/>
                </a:solidFill>
                <a:effectLst/>
                <a:latin typeface="+mn-lt"/>
                <a:ea typeface="+mn-ea"/>
                <a:cs typeface="+mn-cs"/>
              </a:rPr>
              <a:t>Together, we are committed to enabling a future where traffic fatalities can be reduced in very meaningful ways. For example, in 2015, there were more than 35,000 traffic fatalities in the United States. Our goal is to bring that number down to below 350.”</a:t>
            </a:r>
          </a:p>
          <a:p>
            <a:endParaRPr lang="en-US" sz="1100" b="0" i="0" kern="1200" dirty="0">
              <a:solidFill>
                <a:schemeClr val="tx1"/>
              </a:solidFill>
              <a:effectLst/>
              <a:latin typeface="+mn-lt"/>
              <a:ea typeface="+mn-ea"/>
              <a:cs typeface="+mn-cs"/>
            </a:endParaRPr>
          </a:p>
          <a:p>
            <a:endParaRPr lang="en-US" sz="1100" b="0" i="0" kern="1200" dirty="0">
              <a:solidFill>
                <a:schemeClr val="tx1"/>
              </a:solidFill>
              <a:effectLst/>
              <a:latin typeface="+mn-lt"/>
              <a:ea typeface="+mn-ea"/>
              <a:cs typeface="+mn-cs"/>
            </a:endParaRPr>
          </a:p>
          <a:p>
            <a:r>
              <a:rPr lang="nl-BE" b="0" dirty="0"/>
              <a:t>Zie ook San </a:t>
            </a:r>
            <a:r>
              <a:rPr lang="nl-BE" b="0" dirty="0" err="1"/>
              <a:t>Fransico</a:t>
            </a:r>
            <a:r>
              <a:rPr lang="nl-BE" b="0" dirty="0"/>
              <a:t>, </a:t>
            </a:r>
            <a:r>
              <a:rPr lang="nl-BE" b="0" dirty="0" err="1"/>
              <a:t>vision</a:t>
            </a:r>
            <a:r>
              <a:rPr lang="nl-BE" b="0" dirty="0"/>
              <a:t> 0 in 2024:</a:t>
            </a:r>
          </a:p>
          <a:p>
            <a:endParaRPr lang="nl-BE" b="1" dirty="0"/>
          </a:p>
          <a:p>
            <a:r>
              <a:rPr lang="nl-BE" b="1" dirty="0"/>
              <a:t>http://visionzerosf.org/</a:t>
            </a:r>
          </a:p>
          <a:p>
            <a:endParaRPr lang="en-US" sz="1100" b="0" i="0" kern="1200" dirty="0">
              <a:solidFill>
                <a:schemeClr val="tx1"/>
              </a:solidFill>
              <a:effectLst/>
              <a:latin typeface="+mn-lt"/>
              <a:ea typeface="+mn-ea"/>
              <a:cs typeface="+mn-cs"/>
            </a:endParaRPr>
          </a:p>
          <a:p>
            <a:endParaRPr lang="en-US" sz="1100" b="0" i="0" kern="1200" dirty="0">
              <a:solidFill>
                <a:schemeClr val="tx1"/>
              </a:solidFill>
              <a:effectLst/>
              <a:latin typeface="+mn-lt"/>
              <a:ea typeface="+mn-ea"/>
              <a:cs typeface="+mn-cs"/>
            </a:endParaRPr>
          </a:p>
          <a:p>
            <a:pPr fontAlgn="base"/>
            <a:r>
              <a:rPr lang="en-US" sz="1100" b="1" i="0" kern="1200" dirty="0">
                <a:solidFill>
                  <a:schemeClr val="tx1"/>
                </a:solidFill>
                <a:effectLst/>
                <a:latin typeface="+mn-lt"/>
                <a:ea typeface="+mn-ea"/>
                <a:cs typeface="+mn-cs"/>
              </a:rPr>
              <a:t>What is Vision Zero SF?</a:t>
            </a:r>
          </a:p>
          <a:p>
            <a:pPr fontAlgn="base"/>
            <a:r>
              <a:rPr lang="en-US" sz="1100" b="0" i="0" kern="1200" dirty="0">
                <a:solidFill>
                  <a:schemeClr val="tx1"/>
                </a:solidFill>
                <a:effectLst/>
                <a:latin typeface="+mn-lt"/>
                <a:ea typeface="+mn-ea"/>
                <a:cs typeface="+mn-cs"/>
              </a:rPr>
              <a:t>Vision Zero SF is the City’s road safety policy that will build safety and livability into our streets, protecting the one million people who move about the City every day.</a:t>
            </a:r>
          </a:p>
          <a:p>
            <a:pPr fontAlgn="base"/>
            <a:r>
              <a:rPr lang="en-US" sz="1100" b="1" i="0" kern="1200" dirty="0">
                <a:solidFill>
                  <a:schemeClr val="tx1"/>
                </a:solidFill>
                <a:effectLst/>
                <a:latin typeface="+mn-lt"/>
                <a:ea typeface="+mn-ea"/>
                <a:cs typeface="+mn-cs"/>
              </a:rPr>
              <a:t>Why do we need it?</a:t>
            </a:r>
            <a:r>
              <a:rPr lang="en-US" sz="1100" b="0" i="0" kern="1200" dirty="0">
                <a:solidFill>
                  <a:schemeClr val="tx1"/>
                </a:solidFill>
                <a:effectLst/>
                <a:latin typeface="+mn-lt"/>
                <a:ea typeface="+mn-ea"/>
                <a:cs typeface="+mn-cs"/>
              </a:rPr>
              <a:t> Every year in San Francisco, about 30 people lose their lives and over 200 more are seriously injured while traveling on city streets. These deaths and injuries are unacceptable and preventable, and San Francisco is committed to stopping further loss of life.</a:t>
            </a:r>
          </a:p>
          <a:p>
            <a:pPr fontAlgn="base"/>
            <a:r>
              <a:rPr lang="en-US" sz="1100" b="1" i="0" kern="1200" dirty="0">
                <a:solidFill>
                  <a:schemeClr val="tx1"/>
                </a:solidFill>
                <a:effectLst/>
                <a:latin typeface="+mn-lt"/>
                <a:ea typeface="+mn-ea"/>
                <a:cs typeface="+mn-cs"/>
              </a:rPr>
              <a:t>What does it mean?</a:t>
            </a:r>
            <a:r>
              <a:rPr lang="en-US" sz="1100" b="0" i="0" kern="1200" dirty="0">
                <a:solidFill>
                  <a:schemeClr val="tx1"/>
                </a:solidFill>
                <a:effectLst/>
                <a:latin typeface="+mn-lt"/>
                <a:ea typeface="+mn-ea"/>
                <a:cs typeface="+mn-cs"/>
              </a:rPr>
              <a:t> The City and County of San Francisco adopted Vision Zero as a policy in 2014, committing to build better and safer streets, educate the public on traffic safety, enforce traffic laws, and adopt policy changes that save lives. The goal is to create a culture that prioritizes traffic safety and to ensure that mistakes on our roadways don’t result in serious injuries or death. The result of this collaborative, citywide effort will be safer, more livable streets as we work to eliminate traffic fatalities by 2024.</a:t>
            </a:r>
          </a:p>
        </p:txBody>
      </p:sp>
    </p:spTree>
    <p:extLst>
      <p:ext uri="{BB962C8B-B14F-4D97-AF65-F5344CB8AC3E}">
        <p14:creationId xmlns:p14="http://schemas.microsoft.com/office/powerpoint/2010/main" val="27119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baseline="0" dirty="0"/>
              <a:t>Op bijna elke stip van dit stukje Vlaanderen woont een gezin waarvan de kinderen het liefste naar school fietsen.</a:t>
            </a:r>
          </a:p>
          <a:p>
            <a:r>
              <a:rPr lang="nl-BE" baseline="0" dirty="0"/>
              <a:t>Aan deze ruimtelijke structuur, zitten we nog 50 jaar vast.</a:t>
            </a:r>
            <a:br>
              <a:rPr lang="nl-BE" baseline="0" dirty="0"/>
            </a:br>
            <a:r>
              <a:rPr lang="nl-BE" baseline="0" dirty="0"/>
              <a:t>Het zijn dan ook </a:t>
            </a:r>
            <a:r>
              <a:rPr lang="nl-BE" b="1" baseline="0" dirty="0"/>
              <a:t>dagelijkse keuzes van mensen,  qua route en rijstijl,  die de verkeersveiligheid &amp; leefkwaliteit in Vlaanderen bepalen</a:t>
            </a:r>
            <a:r>
              <a:rPr lang="nl-BE" baseline="0" dirty="0"/>
              <a:t>.</a:t>
            </a:r>
          </a:p>
          <a:p>
            <a:r>
              <a:rPr lang="nl-BE" baseline="0" dirty="0"/>
              <a:t>En daar zitten we met een enorm probleem.</a:t>
            </a:r>
          </a:p>
          <a:p>
            <a:r>
              <a:rPr lang="nl-BE" baseline="0" dirty="0"/>
              <a:t>&gt;&gt;&gt;&gt;</a:t>
            </a:r>
          </a:p>
          <a:p>
            <a:endParaRPr lang="nl-BE" baseline="0" dirty="0"/>
          </a:p>
          <a:p>
            <a:endParaRPr lang="nl-BE" baseline="0" dirty="0"/>
          </a:p>
          <a:p>
            <a:r>
              <a:rPr lang="nl-BE" baseline="0" dirty="0"/>
              <a:t>--</a:t>
            </a:r>
          </a:p>
          <a:p>
            <a:r>
              <a:rPr lang="nl-BE" b="1" baseline="0" dirty="0"/>
              <a:t>Achtergrond/aanvullingen:</a:t>
            </a:r>
          </a:p>
          <a:p>
            <a:endParaRPr lang="nl-BE"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l-BE" dirty="0"/>
              <a:t>Files,</a:t>
            </a:r>
            <a:r>
              <a:rPr lang="nl-BE" baseline="0" dirty="0"/>
              <a:t> klimaatontwrichting, fijn stof, lawaai: ons verkeerssysteem botst op zijn limieten. </a:t>
            </a:r>
            <a:br>
              <a:rPr lang="nl-BE" baseline="0" dirty="0"/>
            </a:br>
            <a:r>
              <a:rPr lang="nl-BE" baseline="0" dirty="0"/>
              <a:t>Een </a:t>
            </a:r>
            <a:r>
              <a:rPr lang="nl-BE" dirty="0" err="1"/>
              <a:t>modal</a:t>
            </a:r>
            <a:r>
              <a:rPr lang="nl-BE" dirty="0"/>
              <a:t> shift richting duurzame</a:t>
            </a:r>
            <a:r>
              <a:rPr lang="nl-BE" baseline="0" dirty="0"/>
              <a:t> mobiliteit is ‘</a:t>
            </a:r>
            <a:r>
              <a:rPr lang="nl-BE" baseline="0" dirty="0" err="1"/>
              <a:t>incontournable</a:t>
            </a:r>
            <a:r>
              <a:rPr lang="nl-BE" baseline="0" dirty="0"/>
              <a:t>’ geworden. </a:t>
            </a:r>
            <a:br>
              <a:rPr lang="nl-BE" baseline="0" dirty="0"/>
            </a:br>
            <a:r>
              <a:rPr lang="nl-BE" baseline="0" dirty="0"/>
              <a:t>Dit vereist een maximale verkeersveiligheid voor de actieve weggebruikers.</a:t>
            </a:r>
            <a:br>
              <a:rPr lang="nl-BE" baseline="0" dirty="0"/>
            </a:br>
            <a:r>
              <a:rPr lang="nl-BE" baseline="0" dirty="0"/>
              <a:t>We streven dus naar een “duurzaam veilig” verkeerslandschap.</a:t>
            </a:r>
          </a:p>
          <a:p>
            <a:pPr marL="0" marR="0" indent="0" algn="l" defTabSz="914400" rtl="0" eaLnBrk="1" fontAlgn="auto" latinLnBrk="0" hangingPunct="1">
              <a:lnSpc>
                <a:spcPct val="100000"/>
              </a:lnSpc>
              <a:spcBef>
                <a:spcPts val="0"/>
              </a:spcBef>
              <a:spcAft>
                <a:spcPts val="0"/>
              </a:spcAft>
              <a:buClrTx/>
              <a:buSzTx/>
              <a:buFontTx/>
              <a:buNone/>
              <a:tabLst/>
              <a:defRPr/>
            </a:pPr>
            <a:r>
              <a:rPr lang="nl-BE" baseline="0" dirty="0"/>
              <a:t>Hierboven zit u de ‘woonwolk’ in en rond Begijnendijk, maar dit is een typisch fenomeen in Vlaanderen.</a:t>
            </a:r>
          </a:p>
          <a:p>
            <a:pPr marL="0" marR="0" indent="0" algn="l" defTabSz="914400" rtl="0" eaLnBrk="1" fontAlgn="auto" latinLnBrk="0" hangingPunct="1">
              <a:lnSpc>
                <a:spcPct val="100000"/>
              </a:lnSpc>
              <a:spcBef>
                <a:spcPts val="0"/>
              </a:spcBef>
              <a:spcAft>
                <a:spcPts val="0"/>
              </a:spcAft>
              <a:buClrTx/>
              <a:buSzTx/>
              <a:buFontTx/>
              <a:buNone/>
              <a:tabLst/>
              <a:defRPr/>
            </a:pPr>
            <a:endParaRPr lang="nl-BE"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l-BE" baseline="0" dirty="0"/>
              <a:t>In deze woonnevel overal afgescheiden fietspaden aanleggen gaat niet. We moeten dus mengen.</a:t>
            </a:r>
          </a:p>
          <a:p>
            <a:pPr marL="0" marR="0" indent="0" algn="l" defTabSz="914400" rtl="0" eaLnBrk="1" fontAlgn="auto" latinLnBrk="0" hangingPunct="1">
              <a:lnSpc>
                <a:spcPct val="100000"/>
              </a:lnSpc>
              <a:spcBef>
                <a:spcPts val="0"/>
              </a:spcBef>
              <a:spcAft>
                <a:spcPts val="0"/>
              </a:spcAft>
              <a:buClrTx/>
              <a:buSzTx/>
              <a:buFontTx/>
              <a:buNone/>
              <a:tabLst/>
              <a:defRPr/>
            </a:pPr>
            <a:r>
              <a:rPr lang="nl-BE" baseline="0" dirty="0"/>
              <a:t>De domste ruimtelijke ordening van Europa vraagt daarom de slimste bestuurders.</a:t>
            </a:r>
          </a:p>
          <a:p>
            <a:endParaRPr lang="nl-BE" baseline="0" dirty="0"/>
          </a:p>
          <a:p>
            <a:endParaRPr lang="nl-BE" b="1" baseline="0" dirty="0"/>
          </a:p>
          <a:p>
            <a:r>
              <a:rPr lang="nl-BE" dirty="0"/>
              <a:t>De zelfrijdende</a:t>
            </a:r>
            <a:r>
              <a:rPr lang="nl-BE" baseline="0" dirty="0"/>
              <a:t> elektrische wagen betekent inderdaad een revolutionaire verbetering van de verkeersveiligheid &amp; leefkwaliteit. </a:t>
            </a:r>
            <a:br>
              <a:rPr lang="nl-BE" baseline="0" dirty="0"/>
            </a:br>
            <a:r>
              <a:rPr lang="nl-BE" baseline="0" dirty="0"/>
              <a:t>Jammer genoeg is dit niet voor morgen. </a:t>
            </a:r>
          </a:p>
          <a:p>
            <a:endParaRPr lang="nl-BE"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noProof="0" dirty="0"/>
              <a:t>Massaproductie zelfrijdende wagen pas binnen 5 (+) jaar.</a:t>
            </a:r>
            <a:br>
              <a:rPr lang="nl-BE" noProof="0" dirty="0"/>
            </a:br>
            <a:r>
              <a:rPr lang="nl-BE" noProof="0" dirty="0"/>
              <a:t>Vervanging wagenpark: 15 jaar.</a:t>
            </a:r>
          </a:p>
          <a:p>
            <a:endParaRPr lang="nl-BE" baseline="0" dirty="0"/>
          </a:p>
          <a:p>
            <a:r>
              <a:rPr lang="nl-BE" dirty="0"/>
              <a:t>https://www.datainnovation.org/2017/10/5-qs-for-laszlo-kishonti-founder-of-aimotive/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https://ec.europa.eu/jrc/en/publication/eur-scientific-and-technical-research-reports/r-evolution-driving-connected-vehicles-coordinated-automated-road-transport-c-art-part-I</a:t>
            </a:r>
            <a:endParaRPr lang="nl-BE" baseline="0"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nl-BE" baseline="0"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nl-BE" baseline="0" dirty="0"/>
              <a:t>Duurzaam veilig uitgangspunten</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nl-BE" dirty="0"/>
              <a:t>https://www.swov.nl/sites/default/files/publicaties/gearchiveerde-factsheet/nl/factsheet_duurzaam_veilig_uitgangspunten_gearchiveerd.pdf</a:t>
            </a:r>
          </a:p>
        </p:txBody>
      </p:sp>
    </p:spTree>
    <p:extLst>
      <p:ext uri="{BB962C8B-B14F-4D97-AF65-F5344CB8AC3E}">
        <p14:creationId xmlns:p14="http://schemas.microsoft.com/office/powerpoint/2010/main" val="296891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nl-BE" sz="1100" dirty="0"/>
              <a:t>Meer een meer gemeenten trekken aan de alarmbel.</a:t>
            </a:r>
          </a:p>
          <a:p>
            <a:r>
              <a:rPr lang="nl-BE" sz="1100" dirty="0"/>
              <a:t>Dynamische routeplanners ‘à la </a:t>
            </a:r>
            <a:r>
              <a:rPr lang="nl-BE" sz="1100" dirty="0" err="1"/>
              <a:t>Waze</a:t>
            </a:r>
            <a:r>
              <a:rPr lang="nl-BE" sz="1100" dirty="0"/>
              <a:t>’ leiden het verkeer vaak dwars door woonkernen</a:t>
            </a:r>
            <a:r>
              <a:rPr lang="nl-BE" sz="1100" baseline="0" dirty="0"/>
              <a:t> of via </a:t>
            </a:r>
            <a:r>
              <a:rPr lang="nl-BE" sz="1100" dirty="0"/>
              <a:t>populaire</a:t>
            </a:r>
            <a:r>
              <a:rPr lang="nl-BE" sz="1100" baseline="0" dirty="0"/>
              <a:t> fietsroutes.</a:t>
            </a:r>
            <a:br>
              <a:rPr lang="nl-BE" sz="1100" baseline="0" dirty="0"/>
            </a:br>
            <a:r>
              <a:rPr lang="nl-BE" sz="1100" baseline="0" dirty="0"/>
              <a:t>Ook </a:t>
            </a:r>
            <a:r>
              <a:rPr lang="nl-BE" sz="1100" dirty="0"/>
              <a:t>waarschuwen ze voor flitslocaties en geven zo het signaal dat elders te snel rijden </a:t>
            </a:r>
            <a:r>
              <a:rPr lang="nl-BE" sz="1100" baseline="0" dirty="0"/>
              <a:t>OK is.</a:t>
            </a:r>
          </a:p>
          <a:p>
            <a:br>
              <a:rPr lang="nl-BE" sz="1100" baseline="0" dirty="0"/>
            </a:br>
            <a:r>
              <a:rPr lang="nl-BE" sz="1100" baseline="0" dirty="0"/>
              <a:t>Het </a:t>
            </a:r>
            <a:r>
              <a:rPr lang="nl-BE" sz="1100" b="1" baseline="0" dirty="0"/>
              <a:t>resultaat van deze ‘</a:t>
            </a:r>
            <a:r>
              <a:rPr lang="nl-BE" sz="1100" b="1" baseline="0" dirty="0" err="1"/>
              <a:t>connected</a:t>
            </a:r>
            <a:r>
              <a:rPr lang="nl-BE" sz="1100" b="1" baseline="0" dirty="0"/>
              <a:t> </a:t>
            </a:r>
            <a:r>
              <a:rPr lang="nl-BE" sz="1100" b="1" baseline="0" dirty="0" err="1"/>
              <a:t>car</a:t>
            </a:r>
            <a:r>
              <a:rPr lang="nl-BE" sz="1100" b="1" baseline="0" dirty="0"/>
              <a:t>’ oplossingen is net het omgekeerde van wat we willen</a:t>
            </a:r>
            <a:r>
              <a:rPr lang="nl-BE" sz="1100" baseline="0" dirty="0"/>
              <a:t>: </a:t>
            </a:r>
            <a:br>
              <a:rPr lang="nl-BE" sz="1100" baseline="0" dirty="0"/>
            </a:br>
            <a:r>
              <a:rPr lang="nl-BE" sz="1100" baseline="0" dirty="0"/>
              <a:t>1) maximale ontvlechting van het gemotoriseerd en actief verkeer </a:t>
            </a:r>
            <a:br>
              <a:rPr lang="nl-BE" sz="1100" baseline="0" dirty="0"/>
            </a:br>
            <a:r>
              <a:rPr lang="nl-BE" sz="1100" baseline="0" dirty="0"/>
              <a:t>2) verkeer aan lage snelheid waar dit niet anders kan</a:t>
            </a:r>
          </a:p>
          <a:p>
            <a:endParaRPr lang="nl-BE" sz="1100" b="1" i="0" kern="1200" dirty="0">
              <a:solidFill>
                <a:schemeClr val="tx1"/>
              </a:solidFill>
              <a:effectLst/>
              <a:latin typeface="+mn-lt"/>
              <a:ea typeface="+mn-ea"/>
              <a:cs typeface="+mn-cs"/>
            </a:endParaRPr>
          </a:p>
          <a:p>
            <a:r>
              <a:rPr lang="nl-BE" sz="1100" b="0" i="0" kern="1200" dirty="0">
                <a:solidFill>
                  <a:schemeClr val="tx1"/>
                </a:solidFill>
                <a:effectLst/>
                <a:latin typeface="+mn-lt"/>
                <a:ea typeface="+mn-ea"/>
                <a:cs typeface="+mn-cs"/>
              </a:rPr>
              <a:t>We dreigen zo</a:t>
            </a:r>
            <a:r>
              <a:rPr lang="nl-BE" sz="1100" b="0" i="0" kern="1200" baseline="0" dirty="0">
                <a:solidFill>
                  <a:schemeClr val="tx1"/>
                </a:solidFill>
                <a:effectLst/>
                <a:latin typeface="+mn-lt"/>
                <a:ea typeface="+mn-ea"/>
                <a:cs typeface="+mn-cs"/>
              </a:rPr>
              <a:t> in een negatieve spiraal terecht te komen:</a:t>
            </a:r>
          </a:p>
          <a:p>
            <a:r>
              <a:rPr lang="nl-BE" sz="1100" b="0" i="0" kern="1200" dirty="0">
                <a:solidFill>
                  <a:schemeClr val="tx1"/>
                </a:solidFill>
                <a:effectLst/>
                <a:latin typeface="+mn-lt"/>
                <a:ea typeface="+mn-ea"/>
                <a:cs typeface="+mn-cs"/>
              </a:rPr>
              <a:t>Het wordt te gevaarlijk voor fietsers en voetgangers waardoor zij opnieuw de auto nemen. Enz.</a:t>
            </a:r>
          </a:p>
          <a:p>
            <a:br>
              <a:rPr lang="nl-BE" sz="1100" b="0" i="0" kern="1200" dirty="0">
                <a:solidFill>
                  <a:schemeClr val="tx1"/>
                </a:solidFill>
                <a:effectLst/>
                <a:latin typeface="+mn-lt"/>
                <a:ea typeface="+mn-ea"/>
                <a:cs typeface="+mn-cs"/>
              </a:rPr>
            </a:br>
            <a:r>
              <a:rPr lang="nl-BE" sz="1100" b="0" i="0" kern="1200" baseline="0" dirty="0">
                <a:solidFill>
                  <a:schemeClr val="tx1"/>
                </a:solidFill>
                <a:effectLst/>
                <a:latin typeface="+mn-lt"/>
                <a:ea typeface="+mn-ea"/>
                <a:cs typeface="+mn-cs"/>
              </a:rPr>
              <a:t>Hoe proberen lokale overheden hier NU iets aan te doen?</a:t>
            </a:r>
            <a:endParaRPr lang="nl-BE" sz="1100" b="0" i="0" kern="1200" dirty="0">
              <a:solidFill>
                <a:schemeClr val="tx1"/>
              </a:solidFill>
              <a:effectLst/>
              <a:latin typeface="+mn-lt"/>
              <a:ea typeface="+mn-ea"/>
              <a:cs typeface="+mn-cs"/>
            </a:endParaRPr>
          </a:p>
          <a:p>
            <a:r>
              <a:rPr lang="nl-BE" sz="1100" b="0" i="0" kern="1200" dirty="0">
                <a:solidFill>
                  <a:schemeClr val="tx1"/>
                </a:solidFill>
                <a:effectLst/>
                <a:latin typeface="+mn-lt"/>
                <a:ea typeface="+mn-ea"/>
                <a:cs typeface="+mn-cs"/>
              </a:rPr>
              <a:t>&gt;&gt;&gt;&gt;&gt;</a:t>
            </a:r>
          </a:p>
          <a:p>
            <a:endParaRPr lang="nl-BE" sz="1100" b="0" i="0" kern="1200" dirty="0">
              <a:solidFill>
                <a:schemeClr val="tx1"/>
              </a:solidFill>
              <a:effectLst/>
              <a:latin typeface="+mn-lt"/>
              <a:ea typeface="+mn-ea"/>
              <a:cs typeface="+mn-cs"/>
            </a:endParaRPr>
          </a:p>
          <a:p>
            <a:endParaRPr lang="nl-BE" sz="1100" b="0" i="0" kern="1200" dirty="0">
              <a:solidFill>
                <a:schemeClr val="tx1"/>
              </a:solidFill>
              <a:effectLst/>
              <a:latin typeface="+mn-lt"/>
              <a:ea typeface="+mn-ea"/>
              <a:cs typeface="+mn-cs"/>
            </a:endParaRPr>
          </a:p>
          <a:p>
            <a:endParaRPr lang="nl-BE" sz="1100" b="1" i="0" kern="1200" dirty="0">
              <a:solidFill>
                <a:schemeClr val="tx1"/>
              </a:solidFill>
              <a:effectLst/>
              <a:latin typeface="+mn-lt"/>
              <a:ea typeface="+mn-ea"/>
              <a:cs typeface="+mn-cs"/>
            </a:endParaRPr>
          </a:p>
          <a:p>
            <a:r>
              <a:rPr lang="nl-BE" sz="1100" b="1" i="0" kern="1200" dirty="0">
                <a:solidFill>
                  <a:schemeClr val="tx1"/>
                </a:solidFill>
                <a:effectLst/>
                <a:latin typeface="+mn-lt"/>
                <a:ea typeface="+mn-ea"/>
                <a:cs typeface="+mn-cs"/>
              </a:rPr>
              <a:t>Achtergrond</a:t>
            </a:r>
          </a:p>
          <a:p>
            <a:r>
              <a:rPr lang="nl-BE" sz="1100" b="1" i="0" kern="1200" dirty="0">
                <a:solidFill>
                  <a:schemeClr val="tx1"/>
                </a:solidFill>
                <a:effectLst/>
                <a:latin typeface="+mn-lt"/>
                <a:ea typeface="+mn-ea"/>
                <a:cs typeface="+mn-cs"/>
              </a:rPr>
              <a:t>-----</a:t>
            </a:r>
          </a:p>
          <a:p>
            <a:r>
              <a:rPr lang="nl-BE" sz="1100" b="0" i="0" kern="1200" dirty="0">
                <a:solidFill>
                  <a:schemeClr val="tx1"/>
                </a:solidFill>
                <a:effectLst/>
                <a:latin typeface="+mn-lt"/>
                <a:ea typeface="+mn-ea"/>
                <a:cs typeface="+mn-cs"/>
              </a:rPr>
              <a:t>https://nieuws.vtm.be/binnenland/agressief-sluipverkeer-moet-stoppen</a:t>
            </a:r>
          </a:p>
          <a:p>
            <a:endParaRPr lang="nl-BE" sz="1100" b="1" i="0" kern="1200" dirty="0">
              <a:solidFill>
                <a:schemeClr val="tx1"/>
              </a:solidFill>
              <a:effectLst/>
              <a:latin typeface="+mn-lt"/>
              <a:ea typeface="+mn-ea"/>
              <a:cs typeface="+mn-cs"/>
            </a:endParaRPr>
          </a:p>
          <a:p>
            <a:r>
              <a:rPr lang="nl-BE" sz="1100" b="1" i="0" kern="1200" dirty="0">
                <a:solidFill>
                  <a:schemeClr val="tx1"/>
                </a:solidFill>
                <a:effectLst/>
                <a:latin typeface="+mn-lt"/>
                <a:ea typeface="+mn-ea"/>
                <a:cs typeface="+mn-cs"/>
              </a:rPr>
              <a:t>De Vlaamse steden en gemeenten zijn niet te spreken over het toenemende sluipverkeer. Uit cijfers van </a:t>
            </a:r>
            <a:r>
              <a:rPr lang="nl-BE" sz="1100" b="1" i="0" kern="1200" dirty="0" err="1">
                <a:solidFill>
                  <a:schemeClr val="tx1"/>
                </a:solidFill>
                <a:effectLst/>
                <a:latin typeface="+mn-lt"/>
                <a:ea typeface="+mn-ea"/>
                <a:cs typeface="+mn-cs"/>
              </a:rPr>
              <a:t>Touring</a:t>
            </a:r>
            <a:r>
              <a:rPr lang="nl-BE" sz="1100" b="1" i="0" kern="1200" dirty="0">
                <a:solidFill>
                  <a:schemeClr val="tx1"/>
                </a:solidFill>
                <a:effectLst/>
                <a:latin typeface="+mn-lt"/>
                <a:ea typeface="+mn-ea"/>
                <a:cs typeface="+mn-cs"/>
              </a:rPr>
              <a:t> blijkt dat 4 op de 10 bestuurders sluipwegen gebruiken van en naar het werk, maar dat gaat ten koste van lokale bevolking. “Bestuurders die sluipwegen gebruiken hebben geen respect, rijden veel te snel en zijn een gevaar voor de zwakke weggebruikers”, zegt Walter De Donder, burgemeester van Affligem. "Bovendien kan onze infrastructuur dat verkeer niet aan, huizen beginnen er zelfs door te scheuren."</a:t>
            </a:r>
            <a:endParaRPr lang="nl-BE" sz="1100" b="0" i="0" kern="1200" dirty="0">
              <a:solidFill>
                <a:schemeClr val="tx1"/>
              </a:solidFill>
              <a:effectLst/>
              <a:latin typeface="+mn-lt"/>
              <a:ea typeface="+mn-ea"/>
              <a:cs typeface="+mn-cs"/>
            </a:endParaRPr>
          </a:p>
          <a:p>
            <a:r>
              <a:rPr lang="nl-BE" sz="1100" b="0" i="0" kern="1200" dirty="0">
                <a:solidFill>
                  <a:schemeClr val="tx1"/>
                </a:solidFill>
                <a:effectLst/>
                <a:latin typeface="+mn-lt"/>
                <a:ea typeface="+mn-ea"/>
                <a:cs typeface="+mn-cs"/>
              </a:rPr>
              <a:t>De hoofdwegen lopen vol en dus kiezen meer en meer pendelaars - vaak met de hulp van de apps zoals </a:t>
            </a:r>
            <a:r>
              <a:rPr lang="nl-BE" sz="1100" b="0" i="0" kern="1200" dirty="0" err="1">
                <a:solidFill>
                  <a:schemeClr val="tx1"/>
                </a:solidFill>
                <a:effectLst/>
                <a:latin typeface="+mn-lt"/>
                <a:ea typeface="+mn-ea"/>
                <a:cs typeface="+mn-cs"/>
              </a:rPr>
              <a:t>Waze</a:t>
            </a:r>
            <a:r>
              <a:rPr lang="nl-BE" sz="1100" b="0" i="0" kern="1200" dirty="0">
                <a:solidFill>
                  <a:schemeClr val="tx1"/>
                </a:solidFill>
                <a:effectLst/>
                <a:latin typeface="+mn-lt"/>
                <a:ea typeface="+mn-ea"/>
                <a:cs typeface="+mn-cs"/>
              </a:rPr>
              <a:t> - voor de kleine straatjes, woonwijken en binnenwegen om de hoofdstad te bereiken. Handig voor de bestuurders om files te ontwijken, maar een echt probleem voor de woonwijken en dorpskernen die dagelijks al dat extra verkeer moeten slikken.</a:t>
            </a:r>
          </a:p>
          <a:p>
            <a:r>
              <a:rPr lang="nl-BE" sz="1100" b="1" i="0" kern="1200" dirty="0">
                <a:solidFill>
                  <a:schemeClr val="tx1"/>
                </a:solidFill>
                <a:effectLst/>
                <a:latin typeface="+mn-lt"/>
                <a:ea typeface="+mn-ea"/>
                <a:cs typeface="+mn-cs"/>
              </a:rPr>
              <a:t>Verkeersagressie</a:t>
            </a:r>
            <a:br>
              <a:rPr lang="nl-BE" sz="1100" b="0" i="0" kern="1200" dirty="0">
                <a:solidFill>
                  <a:schemeClr val="tx1"/>
                </a:solidFill>
                <a:effectLst/>
                <a:latin typeface="+mn-lt"/>
                <a:ea typeface="+mn-ea"/>
                <a:cs typeface="+mn-cs"/>
              </a:rPr>
            </a:br>
            <a:r>
              <a:rPr lang="nl-BE" sz="1100" b="0" i="0" kern="1200" dirty="0">
                <a:solidFill>
                  <a:schemeClr val="tx1"/>
                </a:solidFill>
                <a:effectLst/>
                <a:latin typeface="+mn-lt"/>
                <a:ea typeface="+mn-ea"/>
                <a:cs typeface="+mn-cs"/>
              </a:rPr>
              <a:t>“Het afrittencomplex van de E40 ligt op ons grondgebied en dat weegt op de mobiliteit in onze gemeente”, zegt Walter De Donder, burgemeester van Affligem. “Mensen zijn het beu dat de lokale wegen gebruikt worden als sluipwegen. Heel wat van die chauffeurs rijden bijzonder egoïstisch. Er is heel wat verkeersagressie en ze hebben geen respect voor de inwoners.”</a:t>
            </a:r>
          </a:p>
          <a:p>
            <a:r>
              <a:rPr lang="nl-BE" sz="1100" b="0" i="0" kern="1200" dirty="0">
                <a:solidFill>
                  <a:schemeClr val="tx1"/>
                </a:solidFill>
                <a:effectLst/>
                <a:latin typeface="+mn-lt"/>
                <a:ea typeface="+mn-ea"/>
                <a:cs typeface="+mn-cs"/>
              </a:rPr>
              <a:t>“Het is inderdaad een echt pijnpunt”, bevestigt Guy </a:t>
            </a:r>
            <a:r>
              <a:rPr lang="nl-BE" sz="1100" b="0" i="0" kern="1200" dirty="0" err="1">
                <a:solidFill>
                  <a:schemeClr val="tx1"/>
                </a:solidFill>
                <a:effectLst/>
                <a:latin typeface="+mn-lt"/>
                <a:ea typeface="+mn-ea"/>
                <a:cs typeface="+mn-cs"/>
              </a:rPr>
              <a:t>Uyttersprot</a:t>
            </a:r>
            <a:r>
              <a:rPr lang="nl-BE" sz="1100" b="0" i="0" kern="1200" dirty="0">
                <a:solidFill>
                  <a:schemeClr val="tx1"/>
                </a:solidFill>
                <a:effectLst/>
                <a:latin typeface="+mn-lt"/>
                <a:ea typeface="+mn-ea"/>
                <a:cs typeface="+mn-cs"/>
              </a:rPr>
              <a:t>, Affligems schepen van Mobiliteit. “Niemand houdt zich aan de zone 50 en de politie heeft geen tijd voor snelheidscontroles. Wij plaatsen verkeersremmers, drempels en plateaus en maken gebruik van afscheidingen. We doen wat we kunnen in de mate van het mogelijke.”</a:t>
            </a:r>
          </a:p>
          <a:p>
            <a:r>
              <a:rPr lang="nl-BE" sz="1100" b="1" i="0" kern="1200" dirty="0">
                <a:solidFill>
                  <a:schemeClr val="tx1"/>
                </a:solidFill>
                <a:effectLst/>
                <a:latin typeface="+mn-lt"/>
                <a:ea typeface="+mn-ea"/>
                <a:cs typeface="+mn-cs"/>
              </a:rPr>
              <a:t>Vrachtwagens</a:t>
            </a:r>
            <a:br>
              <a:rPr lang="nl-BE" sz="1100" b="0" i="0" kern="1200" dirty="0">
                <a:solidFill>
                  <a:schemeClr val="tx1"/>
                </a:solidFill>
                <a:effectLst/>
                <a:latin typeface="+mn-lt"/>
                <a:ea typeface="+mn-ea"/>
                <a:cs typeface="+mn-cs"/>
              </a:rPr>
            </a:br>
            <a:r>
              <a:rPr lang="nl-BE" sz="1100" b="0" i="0" kern="1200" dirty="0">
                <a:solidFill>
                  <a:schemeClr val="tx1"/>
                </a:solidFill>
                <a:effectLst/>
                <a:latin typeface="+mn-lt"/>
                <a:ea typeface="+mn-ea"/>
                <a:cs typeface="+mn-cs"/>
              </a:rPr>
              <a:t>Zeker het vrachtverkeer is een groot probleem, zegt De Donder. “Vrachtwagenchauffeurs proberen autosnelwegen zo veel mogelijk te vermijden sinds ze tol moeten betalen. Dan komen ze natuurlijk in de kleinere gemeentes terecht. De overheid had dat nu toch kunnen voorzien? Daar hadden ze echt beter over moeten nadenken. Bovendien zijn de sluipwegen geen nieuw aangelegde straten. Het gaat vaak om oude infrastructuur, die niet aangepast is aan al dat verkeer. Huizen beginnen er zelfs door te scheuren."</a:t>
            </a:r>
          </a:p>
          <a:p>
            <a:r>
              <a:rPr lang="nl-BE" sz="1100" b="1" i="0" kern="1200" dirty="0">
                <a:solidFill>
                  <a:schemeClr val="tx1"/>
                </a:solidFill>
                <a:effectLst/>
                <a:latin typeface="+mn-lt"/>
                <a:ea typeface="+mn-ea"/>
                <a:cs typeface="+mn-cs"/>
              </a:rPr>
              <a:t>Negatieve spiraal</a:t>
            </a:r>
            <a:br>
              <a:rPr lang="nl-BE" sz="1100" b="1" i="0" kern="1200" dirty="0">
                <a:solidFill>
                  <a:schemeClr val="tx1"/>
                </a:solidFill>
                <a:effectLst/>
                <a:latin typeface="+mn-lt"/>
                <a:ea typeface="+mn-ea"/>
                <a:cs typeface="+mn-cs"/>
              </a:rPr>
            </a:br>
            <a:r>
              <a:rPr lang="nl-BE" sz="1100" b="0" i="0" kern="1200" dirty="0">
                <a:solidFill>
                  <a:schemeClr val="tx1"/>
                </a:solidFill>
                <a:effectLst/>
                <a:latin typeface="+mn-lt"/>
                <a:ea typeface="+mn-ea"/>
                <a:cs typeface="+mn-cs"/>
              </a:rPr>
              <a:t>Ook in Asse, de gemeente naast Affligem, zitten de binnenwegen vaak dicht door het sluipverkeer. “Gebeurt er iets op de Ring of op de E40? Dan is Asse het grote alternatief”, zegt Yoeri </a:t>
            </a:r>
            <a:r>
              <a:rPr lang="nl-BE" sz="1100" b="0" i="0" kern="1200" dirty="0" err="1">
                <a:solidFill>
                  <a:schemeClr val="tx1"/>
                </a:solidFill>
                <a:effectLst/>
                <a:latin typeface="+mn-lt"/>
                <a:ea typeface="+mn-ea"/>
                <a:cs typeface="+mn-cs"/>
              </a:rPr>
              <a:t>Vastersavendts</a:t>
            </a:r>
            <a:r>
              <a:rPr lang="nl-BE" sz="1100" b="0" i="0" kern="1200" dirty="0">
                <a:solidFill>
                  <a:schemeClr val="tx1"/>
                </a:solidFill>
                <a:effectLst/>
                <a:latin typeface="+mn-lt"/>
                <a:ea typeface="+mn-ea"/>
                <a:cs typeface="+mn-cs"/>
              </a:rPr>
              <a:t>, schepen van Mobiliteit in Asse. “Het woongebied wordt enorm belast. Er is meer gevaar voor de zwakke weggebruiker en het wordt te gevaarlijk voor fietsers en voetgangers waardoor zij opnieuw de auto nemen. Zo komen zo we in een negatieve spiraal terecht. Onze wegen zijn gewoonweg niet op voorzien op 22.000 auto’s per dag door het centrum."</a:t>
            </a:r>
          </a:p>
          <a:p>
            <a:r>
              <a:rPr lang="nl-BE" sz="1100" b="0" i="0" kern="1200" dirty="0" err="1">
                <a:solidFill>
                  <a:schemeClr val="tx1"/>
                </a:solidFill>
                <a:effectLst/>
                <a:latin typeface="+mn-lt"/>
                <a:ea typeface="+mn-ea"/>
                <a:cs typeface="+mn-cs"/>
              </a:rPr>
              <a:t>Vastersavendts</a:t>
            </a:r>
            <a:r>
              <a:rPr lang="nl-BE" sz="1100" b="0" i="0" kern="1200" dirty="0">
                <a:solidFill>
                  <a:schemeClr val="tx1"/>
                </a:solidFill>
                <a:effectLst/>
                <a:latin typeface="+mn-lt"/>
                <a:ea typeface="+mn-ea"/>
                <a:cs typeface="+mn-cs"/>
              </a:rPr>
              <a:t> wil de woongebieden opnieuw leefbaar maken. "Wij proberen het sluipverkeer in kaart te brengen, plaatsen dynamische borden en werken samen met De Lijn om zo veel mogelijk mensen met het openbaar vervoer te laten reizen. Maar bestuurders zijn zo innovatief. Sluit een straat af voor verkeer en een week later is er al een nieuw alternatief ontdekt."</a:t>
            </a:r>
          </a:p>
          <a:p>
            <a:r>
              <a:rPr lang="nl-BE" sz="1100" b="1" i="0" kern="1200" dirty="0">
                <a:solidFill>
                  <a:schemeClr val="tx1"/>
                </a:solidFill>
                <a:effectLst/>
                <a:latin typeface="+mn-lt"/>
                <a:ea typeface="+mn-ea"/>
                <a:cs typeface="+mn-cs"/>
              </a:rPr>
              <a:t>Frustratie bij inwoners</a:t>
            </a:r>
            <a:br>
              <a:rPr lang="nl-BE" sz="1100" b="1" i="0" kern="1200" dirty="0">
                <a:solidFill>
                  <a:schemeClr val="tx1"/>
                </a:solidFill>
                <a:effectLst/>
                <a:latin typeface="+mn-lt"/>
                <a:ea typeface="+mn-ea"/>
                <a:cs typeface="+mn-cs"/>
              </a:rPr>
            </a:br>
            <a:r>
              <a:rPr lang="nl-BE" sz="1100" b="0" i="0" kern="1200" dirty="0" err="1">
                <a:solidFill>
                  <a:schemeClr val="tx1"/>
                </a:solidFill>
                <a:effectLst/>
                <a:latin typeface="+mn-lt"/>
                <a:ea typeface="+mn-ea"/>
                <a:cs typeface="+mn-cs"/>
              </a:rPr>
              <a:t>Wolvertem</a:t>
            </a:r>
            <a:r>
              <a:rPr lang="nl-BE" sz="1100" b="0" i="0" kern="1200" dirty="0">
                <a:solidFill>
                  <a:schemeClr val="tx1"/>
                </a:solidFill>
                <a:effectLst/>
                <a:latin typeface="+mn-lt"/>
                <a:ea typeface="+mn-ea"/>
                <a:cs typeface="+mn-cs"/>
              </a:rPr>
              <a:t>, een deelgemeente van Meise, kent ook serieuze hinder door het sluipverkeer. “We krijgen last van luchtvervuiling in onze dorpskern en het zorgt voor een enorme frustratie bij de inwoners zelf, want zij staan vaak voor hun eigen deur al in de file”, zegt schepen van Mobiliteit in Meise Jonathan De Valck. “Onze wegen in de dorpskern zijn daar niet op voorzien. Het zijn er redelijk smalle wegen en die kunnen al dat verkeer niet slikken, zo ontstaan er binnen de kortste keer opnieuw files. Zo kan het niet verder, dit moet echt stoppen.”</a:t>
            </a:r>
          </a:p>
          <a:p>
            <a:endParaRPr lang="nl-BE" dirty="0"/>
          </a:p>
        </p:txBody>
      </p:sp>
    </p:spTree>
    <p:extLst>
      <p:ext uri="{BB962C8B-B14F-4D97-AF65-F5344CB8AC3E}">
        <p14:creationId xmlns:p14="http://schemas.microsoft.com/office/powerpoint/2010/main" val="2348962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a:t>Overdreven snelheid</a:t>
            </a:r>
            <a:r>
              <a:rPr lang="nl-BE" baseline="0" dirty="0"/>
              <a:t> is zo’n groot veiligheidsprobleem, dat we onze wegen verminken door er obstakels op te plaatsen, in theorie elke 150m. </a:t>
            </a:r>
            <a:br>
              <a:rPr lang="nl-BE" baseline="0" dirty="0"/>
            </a:br>
            <a:r>
              <a:rPr lang="nl-BE" baseline="0" dirty="0"/>
              <a:t>Horizontaal of verticaal: tegen sluipverkeer is weinig kruid opgewassen</a:t>
            </a:r>
          </a:p>
          <a:p>
            <a:pPr marL="0" marR="0" indent="0" algn="l" defTabSz="914400" rtl="0" eaLnBrk="1" fontAlgn="auto" latinLnBrk="0" hangingPunct="1">
              <a:lnSpc>
                <a:spcPct val="100000"/>
              </a:lnSpc>
              <a:spcBef>
                <a:spcPts val="0"/>
              </a:spcBef>
              <a:spcAft>
                <a:spcPts val="0"/>
              </a:spcAft>
              <a:buClrTx/>
              <a:buSzTx/>
              <a:buFontTx/>
              <a:buNone/>
              <a:tabLst/>
              <a:defRPr/>
            </a:pPr>
            <a:r>
              <a:rPr lang="nl-BE" baseline="0" dirty="0"/>
              <a:t>&gt;&gt;&gt;&gt;</a:t>
            </a:r>
          </a:p>
          <a:p>
            <a:pPr marL="0" marR="0" indent="0" algn="l" defTabSz="914400" rtl="0" eaLnBrk="1" fontAlgn="auto" latinLnBrk="0" hangingPunct="1">
              <a:lnSpc>
                <a:spcPct val="100000"/>
              </a:lnSpc>
              <a:spcBef>
                <a:spcPts val="0"/>
              </a:spcBef>
              <a:spcAft>
                <a:spcPts val="0"/>
              </a:spcAft>
              <a:buClrTx/>
              <a:buSzTx/>
              <a:buFontTx/>
              <a:buNone/>
              <a:tabLst/>
              <a:defRPr/>
            </a:pPr>
            <a:endParaRPr lang="nl-BE"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nl-BE"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nl-B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l-BE" b="1" baseline="0" dirty="0"/>
              <a:t>Achtergrond</a:t>
            </a:r>
          </a:p>
          <a:p>
            <a:pPr marL="0" marR="0" indent="0" algn="l" defTabSz="914400" rtl="0" eaLnBrk="1" fontAlgn="auto" latinLnBrk="0" hangingPunct="1">
              <a:lnSpc>
                <a:spcPct val="100000"/>
              </a:lnSpc>
              <a:spcBef>
                <a:spcPts val="0"/>
              </a:spcBef>
              <a:spcAft>
                <a:spcPts val="0"/>
              </a:spcAft>
              <a:buClrTx/>
              <a:buSzTx/>
              <a:buFontTx/>
              <a:buNone/>
              <a:tabLst/>
              <a:defRPr/>
            </a:pPr>
            <a:r>
              <a:rPr lang="nl-BE" dirty="0"/>
              <a:t>In</a:t>
            </a:r>
            <a:r>
              <a:rPr lang="nl-BE" baseline="0" dirty="0"/>
              <a:t> onze </a:t>
            </a:r>
            <a:r>
              <a:rPr lang="nl-BE" dirty="0"/>
              <a:t>woonlinten zijn de gekende snelheid remmende</a:t>
            </a:r>
            <a:r>
              <a:rPr lang="nl-BE" baseline="0" dirty="0"/>
              <a:t> maatregelen veel minder effectief en vooral peperduur.</a:t>
            </a:r>
            <a:endParaRPr lang="nl-BE"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l-BE" baseline="0" dirty="0"/>
              <a:t>Bij verspreide bebouwing komt de verhouding ‘kosten/baten’ snel scheef te zitten. In theorie heb je elke 150m een snelheidsremmer nodig…</a:t>
            </a:r>
            <a:br>
              <a:rPr lang="nl-BE" dirty="0"/>
            </a:br>
            <a:r>
              <a:rPr lang="nl-BE" baseline="0" dirty="0"/>
              <a:t>Alle infrastructurele ingrepen leiden tot bijkomende overlast en vaak ook tot enkelvoudige ongevallen. </a:t>
            </a:r>
          </a:p>
          <a:p>
            <a:pPr marL="0" marR="0" indent="0" algn="l" defTabSz="914400" rtl="0" eaLnBrk="1" fontAlgn="auto" latinLnBrk="0" hangingPunct="1">
              <a:lnSpc>
                <a:spcPct val="100000"/>
              </a:lnSpc>
              <a:spcBef>
                <a:spcPts val="0"/>
              </a:spcBef>
              <a:spcAft>
                <a:spcPts val="0"/>
              </a:spcAft>
              <a:buClrTx/>
              <a:buSzTx/>
              <a:buFontTx/>
              <a:buNone/>
              <a:tabLst/>
              <a:defRPr/>
            </a:pPr>
            <a:endParaRPr lang="nl-B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l-BE" b="1" baseline="0" dirty="0"/>
              <a:t>Bron</a:t>
            </a:r>
            <a:r>
              <a:rPr lang="nl-BE"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nl-BE" dirty="0"/>
              <a:t>Afbeelding</a:t>
            </a:r>
            <a:r>
              <a:rPr lang="nl-BE" baseline="0" dirty="0"/>
              <a:t> 1:</a:t>
            </a:r>
            <a:endParaRPr lang="nl-BE" dirty="0"/>
          </a:p>
          <a:p>
            <a:pPr marL="0" marR="0" indent="0" algn="l" defTabSz="914400" rtl="0" eaLnBrk="1" fontAlgn="auto" latinLnBrk="0" hangingPunct="1">
              <a:lnSpc>
                <a:spcPct val="100000"/>
              </a:lnSpc>
              <a:spcBef>
                <a:spcPts val="0"/>
              </a:spcBef>
              <a:spcAft>
                <a:spcPts val="0"/>
              </a:spcAft>
              <a:buClrTx/>
              <a:buSzTx/>
              <a:buFontTx/>
              <a:buNone/>
              <a:tabLst/>
              <a:defRPr/>
            </a:pPr>
            <a:r>
              <a:rPr lang="nl-BE" dirty="0"/>
              <a:t>http://nieuws.vtm.be/binnenland/62659-veldrijdster-sterft-bij-aanrijding</a:t>
            </a:r>
          </a:p>
          <a:p>
            <a:pPr marL="0" marR="0" indent="0" algn="l" defTabSz="914400" rtl="0" eaLnBrk="1" fontAlgn="auto" latinLnBrk="0" hangingPunct="1">
              <a:lnSpc>
                <a:spcPct val="100000"/>
              </a:lnSpc>
              <a:spcBef>
                <a:spcPts val="0"/>
              </a:spcBef>
              <a:spcAft>
                <a:spcPts val="0"/>
              </a:spcAft>
              <a:buClrTx/>
              <a:buSzTx/>
              <a:buFontTx/>
              <a:buNone/>
              <a:tabLst/>
              <a:defRPr/>
            </a:pPr>
            <a:endParaRPr lang="nl-B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l-BE" baseline="0" dirty="0"/>
              <a:t>Afbeelding 2</a:t>
            </a:r>
            <a:br>
              <a:rPr lang="nl-BE" baseline="0" dirty="0"/>
            </a:br>
            <a:r>
              <a:rPr lang="nl-BE" baseline="0" dirty="0"/>
              <a:t>https://deanderekrispeeters.wordpress.com/2017/05/13/over-lintwormen-en-hun-neveneffecten/</a:t>
            </a:r>
            <a:br>
              <a:rPr lang="nl-BE" baseline="0" dirty="0"/>
            </a:br>
            <a:endParaRPr lang="nl-BE"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nl-B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l-BE" baseline="0" dirty="0"/>
              <a:t>Een groot probleem zijn enkelvoudige ongevallen, soms ook dodelijke, voor fietsers, zie ook Studiedag “</a:t>
            </a:r>
            <a:r>
              <a:rPr lang="nl-BE" sz="1100" b="0" i="0" kern="1200" dirty="0">
                <a:solidFill>
                  <a:schemeClr val="tx1"/>
                </a:solidFill>
                <a:effectLst/>
                <a:latin typeface="+mn-lt"/>
                <a:ea typeface="+mn-ea"/>
                <a:cs typeface="+mn-cs"/>
              </a:rPr>
              <a:t>Fietsberaad pakt uit! Argumenten voor een sterk fietsbeleid”</a:t>
            </a:r>
          </a:p>
          <a:p>
            <a:pPr marL="0" marR="0" indent="0" algn="l" defTabSz="914400" rtl="0" eaLnBrk="1" fontAlgn="auto" latinLnBrk="0" hangingPunct="1">
              <a:lnSpc>
                <a:spcPct val="100000"/>
              </a:lnSpc>
              <a:spcBef>
                <a:spcPts val="0"/>
              </a:spcBef>
              <a:spcAft>
                <a:spcPts val="0"/>
              </a:spcAft>
              <a:buClrTx/>
              <a:buSzTx/>
              <a:buFontTx/>
              <a:buNone/>
              <a:tabLst/>
              <a:defRPr/>
            </a:pPr>
            <a:r>
              <a:rPr lang="nl-BE" sz="1100" b="0" i="0" u="none" strike="noStrike" kern="1200" dirty="0">
                <a:solidFill>
                  <a:schemeClr val="tx1"/>
                </a:solidFill>
                <a:effectLst/>
                <a:latin typeface="+mn-lt"/>
                <a:ea typeface="+mn-ea"/>
                <a:cs typeface="+mn-cs"/>
                <a:hlinkClick r:id="rId3"/>
              </a:rPr>
              <a:t>Verkeersveiligheid: ​Paul Schepers onderzoeker SWOV</a:t>
            </a:r>
            <a:endParaRPr lang="nl-BE" sz="1100" b="0"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BE" sz="1100" b="0" i="0" u="none" strike="noStrike" kern="1200" dirty="0">
                <a:solidFill>
                  <a:schemeClr val="tx1"/>
                </a:solidFill>
                <a:effectLst/>
                <a:latin typeface="+mn-lt"/>
                <a:ea typeface="+mn-ea"/>
                <a:cs typeface="+mn-cs"/>
              </a:rPr>
              <a:t>http://www.vvsg.be/Documents/fietsberaad%20pakt%20uit!/Presentatie%20Schepers%20Fietsberaad%2010%20december_final.pptx</a:t>
            </a:r>
          </a:p>
          <a:p>
            <a:pPr marL="0" marR="0" indent="0" algn="l" defTabSz="914400" rtl="0" eaLnBrk="1" fontAlgn="auto" latinLnBrk="0" hangingPunct="1">
              <a:lnSpc>
                <a:spcPct val="100000"/>
              </a:lnSpc>
              <a:spcBef>
                <a:spcPts val="0"/>
              </a:spcBef>
              <a:spcAft>
                <a:spcPts val="0"/>
              </a:spcAft>
              <a:buClrTx/>
              <a:buSzTx/>
              <a:buFontTx/>
              <a:buNone/>
              <a:tabLst/>
              <a:defRPr/>
            </a:pPr>
            <a:r>
              <a:rPr lang="nl-BE" sz="1100" b="0" i="0" u="none" strike="noStrike" kern="1200" dirty="0">
                <a:solidFill>
                  <a:schemeClr val="tx1"/>
                </a:solidFill>
                <a:effectLst/>
                <a:latin typeface="+mn-lt"/>
                <a:ea typeface="+mn-ea"/>
                <a:cs typeface="+mn-cs"/>
              </a:rPr>
              <a:t>(</a:t>
            </a:r>
            <a:r>
              <a:rPr lang="nl-BE" dirty="0"/>
              <a:t>http://www.vvsg.be/kalender/Paginas/Fietsberaadpaktuit!20151210.aspx )</a:t>
            </a:r>
          </a:p>
        </p:txBody>
      </p:sp>
    </p:spTree>
    <p:extLst>
      <p:ext uri="{BB962C8B-B14F-4D97-AF65-F5344CB8AC3E}">
        <p14:creationId xmlns:p14="http://schemas.microsoft.com/office/powerpoint/2010/main" val="3573853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baseline="0" dirty="0"/>
              <a:t>De enige effectieve oplossing is het knippen van een straat</a:t>
            </a:r>
            <a:r>
              <a:rPr lang="nl-BE" dirty="0"/>
              <a:t>. In Grimbergen zet men naar het schijnt</a:t>
            </a:r>
            <a:r>
              <a:rPr lang="nl-BE" baseline="0" dirty="0"/>
              <a:t> betonblokken in wijken, </a:t>
            </a:r>
            <a:r>
              <a:rPr lang="nl-BE" baseline="0" dirty="0" err="1"/>
              <a:t>Waze</a:t>
            </a:r>
            <a:r>
              <a:rPr lang="nl-BE" baseline="0" dirty="0"/>
              <a:t> gebruikers met hetzelfde effect als terroristen.</a:t>
            </a:r>
          </a:p>
          <a:p>
            <a:pPr marL="0" marR="0" indent="0" algn="l" defTabSz="914400" rtl="0" eaLnBrk="1" fontAlgn="auto" latinLnBrk="0" hangingPunct="1">
              <a:lnSpc>
                <a:spcPct val="100000"/>
              </a:lnSpc>
              <a:spcBef>
                <a:spcPts val="0"/>
              </a:spcBef>
              <a:spcAft>
                <a:spcPts val="0"/>
              </a:spcAft>
              <a:buClrTx/>
              <a:buSzTx/>
              <a:buFontTx/>
              <a:buNone/>
              <a:tabLst/>
              <a:defRPr/>
            </a:pPr>
            <a:r>
              <a:rPr lang="nl-BE" baseline="0" dirty="0"/>
              <a:t>Knippen is </a:t>
            </a:r>
            <a:r>
              <a:rPr lang="nl-BE" dirty="0"/>
              <a:t>onze “woonnevel” echter vaak</a:t>
            </a:r>
            <a:r>
              <a:rPr lang="nl-BE" baseline="0" dirty="0"/>
              <a:t> niet mogelijk.</a:t>
            </a:r>
          </a:p>
          <a:p>
            <a:pPr marL="0" marR="0" indent="0" algn="l" defTabSz="914400" rtl="0" eaLnBrk="1" fontAlgn="auto" latinLnBrk="0" hangingPunct="1">
              <a:lnSpc>
                <a:spcPct val="100000"/>
              </a:lnSpc>
              <a:spcBef>
                <a:spcPts val="0"/>
              </a:spcBef>
              <a:spcAft>
                <a:spcPts val="0"/>
              </a:spcAft>
              <a:buClrTx/>
              <a:buSzTx/>
              <a:buFontTx/>
              <a:buNone/>
              <a:tabLst/>
              <a:defRPr/>
            </a:pPr>
            <a:r>
              <a:rPr lang="nl-BE" baseline="0" dirty="0"/>
              <a:t>&gt;&gt;&gt;</a:t>
            </a:r>
          </a:p>
          <a:p>
            <a:endParaRPr lang="nl-BE"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nl-BE" dirty="0"/>
          </a:p>
        </p:txBody>
      </p:sp>
    </p:spTree>
    <p:extLst>
      <p:ext uri="{BB962C8B-B14F-4D97-AF65-F5344CB8AC3E}">
        <p14:creationId xmlns:p14="http://schemas.microsoft.com/office/powerpoint/2010/main" val="3573853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nl-BE" baseline="0" dirty="0"/>
              <a:t>Omdat bewoners vaak zelf het slachtoffer zijn van een knip, investeren sommige gemeentes in de slimmere varianten.</a:t>
            </a:r>
            <a:br>
              <a:rPr lang="nl-BE" baseline="0" dirty="0"/>
            </a:br>
            <a:r>
              <a:rPr lang="nl-BE" baseline="0" dirty="0"/>
              <a:t>Steeds populairder is het bordje “uitgezonder vergunningshouders”, een systeem van vergunningen met een intelligente camera voor de handhaving. </a:t>
            </a:r>
            <a:br>
              <a:rPr lang="nl-BE" baseline="0" dirty="0"/>
            </a:br>
            <a:r>
              <a:rPr lang="nl-BE" baseline="0" dirty="0"/>
              <a:t>Of de slagboom met identificatiebadge voor elke buurtbewoner.</a:t>
            </a:r>
          </a:p>
          <a:p>
            <a:r>
              <a:rPr lang="nl-BE" baseline="0" dirty="0"/>
              <a:t>Dat is natuurlijk een hele rompslomp voor bezoekende familieleden en gemeentes.</a:t>
            </a:r>
          </a:p>
          <a:p>
            <a:endParaRPr lang="nl-BE" baseline="0" dirty="0"/>
          </a:p>
          <a:p>
            <a:r>
              <a:rPr lang="nl-BE" baseline="0" dirty="0"/>
              <a:t>&gt;&gt;&gt;</a:t>
            </a:r>
          </a:p>
          <a:p>
            <a:endParaRPr lang="nl-BE" baseline="0" dirty="0"/>
          </a:p>
          <a:p>
            <a:r>
              <a:rPr lang="nl-BE" b="1" baseline="0" dirty="0"/>
              <a:t>Bron:</a:t>
            </a:r>
          </a:p>
          <a:p>
            <a:endParaRPr lang="nl-BE" dirty="0"/>
          </a:p>
          <a:p>
            <a:r>
              <a:rPr lang="nl-BE" dirty="0"/>
              <a:t>https://nieuws.vtm.be/vtm-nieuws/binnenland/sluipwegen-steden-nemen-maatregelen</a:t>
            </a:r>
          </a:p>
          <a:p>
            <a:r>
              <a:rPr lang="nl-BE" dirty="0"/>
              <a:t>&amp; eigen foto (Leuven –</a:t>
            </a:r>
            <a:r>
              <a:rPr lang="nl-BE" baseline="0" dirty="0"/>
              <a:t> </a:t>
            </a:r>
            <a:r>
              <a:rPr lang="nl-BE" baseline="0" dirty="0" err="1"/>
              <a:t>Ijzerenpoortstraat</a:t>
            </a:r>
            <a:r>
              <a:rPr lang="nl-BE" baseline="0" dirty="0"/>
              <a:t>)</a:t>
            </a:r>
            <a:endParaRPr lang="nl-BE" dirty="0"/>
          </a:p>
          <a:p>
            <a:endParaRPr lang="nl-BE" dirty="0"/>
          </a:p>
        </p:txBody>
      </p:sp>
    </p:spTree>
    <p:extLst>
      <p:ext uri="{BB962C8B-B14F-4D97-AF65-F5344CB8AC3E}">
        <p14:creationId xmlns:p14="http://schemas.microsoft.com/office/powerpoint/2010/main" val="2348763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nl-BE" dirty="0"/>
              <a:t>Een andere tactiek is nudging.</a:t>
            </a:r>
            <a:r>
              <a:rPr lang="nl-BE" baseline="0" dirty="0"/>
              <a:t> De </a:t>
            </a:r>
            <a:r>
              <a:rPr lang="nl-BE" baseline="0" dirty="0" err="1"/>
              <a:t>Smiley</a:t>
            </a:r>
            <a:r>
              <a:rPr lang="nl-BE" baseline="0" dirty="0"/>
              <a:t> borden en zogenaamde “wachtverzachters” duiken overal op in Vlaanderen.</a:t>
            </a:r>
            <a:br>
              <a:rPr lang="nl-BE" baseline="0" dirty="0"/>
            </a:br>
            <a:r>
              <a:rPr lang="nl-BE" baseline="0" dirty="0"/>
              <a:t>Beloon mensen die zich aan de snelheid houden, of verhoog de sociale druk.</a:t>
            </a:r>
            <a:br>
              <a:rPr lang="nl-BE" baseline="0" dirty="0"/>
            </a:br>
            <a:r>
              <a:rPr lang="nl-BE" baseline="0" dirty="0"/>
              <a:t>Geef de mensen iets in de plaats als ze moeten wachten.</a:t>
            </a:r>
          </a:p>
          <a:p>
            <a:endParaRPr lang="nl-B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l-BE" baseline="0" dirty="0"/>
              <a:t>Lokaal kunnen dit zeer prima oplossingen zijn. Moeten we dan alle Vlaamse woonlinten en sluipwegen met deze ‘vaste technologie’ uitrusten?</a:t>
            </a:r>
            <a:br>
              <a:rPr lang="nl-BE" baseline="0" dirty="0"/>
            </a:br>
            <a:endParaRPr lang="nl-B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l-BE" b="1" baseline="0" dirty="0"/>
              <a:t>Ik ben er van overtuigd dat Vlaanderen de lat hoger moet leggen en voor </a:t>
            </a:r>
            <a:r>
              <a:rPr lang="nl-BE" b="1" baseline="0" dirty="0" err="1"/>
              <a:t>gebiedsdekkende</a:t>
            </a:r>
            <a:r>
              <a:rPr lang="nl-BE" b="1" baseline="0" dirty="0"/>
              <a:t> oplossingen moet gaan. </a:t>
            </a:r>
          </a:p>
          <a:p>
            <a:pPr marL="0" marR="0" indent="0" algn="l" defTabSz="914400" rtl="0" eaLnBrk="1" fontAlgn="auto" latinLnBrk="0" hangingPunct="1">
              <a:lnSpc>
                <a:spcPct val="100000"/>
              </a:lnSpc>
              <a:spcBef>
                <a:spcPts val="0"/>
              </a:spcBef>
              <a:spcAft>
                <a:spcPts val="0"/>
              </a:spcAft>
              <a:buClrTx/>
              <a:buSzTx/>
              <a:buFontTx/>
              <a:buNone/>
              <a:tabLst/>
              <a:defRPr/>
            </a:pPr>
            <a:r>
              <a:rPr lang="nl-BE" b="0" baseline="0" dirty="0"/>
              <a:t>Tal van evoluties bieden nieuwe mogelijkheden.</a:t>
            </a:r>
          </a:p>
          <a:p>
            <a:r>
              <a:rPr lang="nl-BE" baseline="0" dirty="0"/>
              <a:t>&gt;&gt;&gt;&gt;</a:t>
            </a:r>
          </a:p>
          <a:p>
            <a:endParaRPr lang="nl-BE" b="1" dirty="0"/>
          </a:p>
          <a:p>
            <a:r>
              <a:rPr lang="nl-BE" b="1" dirty="0"/>
              <a:t>Achtergrond</a:t>
            </a:r>
          </a:p>
          <a:p>
            <a:pPr marL="0" marR="0" indent="0" algn="l" defTabSz="914400" rtl="0" eaLnBrk="1" fontAlgn="auto" latinLnBrk="0" hangingPunct="1">
              <a:lnSpc>
                <a:spcPct val="100000"/>
              </a:lnSpc>
              <a:spcBef>
                <a:spcPts val="0"/>
              </a:spcBef>
              <a:spcAft>
                <a:spcPts val="0"/>
              </a:spcAft>
              <a:buClrTx/>
              <a:buSzTx/>
              <a:buFontTx/>
              <a:buNone/>
              <a:tabLst/>
              <a:defRPr/>
            </a:pPr>
            <a:r>
              <a:rPr lang="nl-BE" baseline="0" dirty="0"/>
              <a:t>Elke fysieke ingreep kost geld én tijd. De meeste gemeenten hebben nu al personeel &amp; geld tekort voor basisinfrastructuur.</a:t>
            </a:r>
          </a:p>
          <a:p>
            <a:endParaRPr lang="nl-BE" baseline="0" dirty="0"/>
          </a:p>
          <a:p>
            <a:endParaRPr lang="nl-BE" baseline="0" dirty="0"/>
          </a:p>
          <a:p>
            <a:r>
              <a:rPr lang="nl-BE" b="1" baseline="0" dirty="0"/>
              <a:t>Bron:</a:t>
            </a:r>
          </a:p>
          <a:p>
            <a:r>
              <a:rPr lang="nl-BE" b="0" baseline="0" dirty="0"/>
              <a:t>Eigen opname, Bonheiden &amp; Antwerpen</a:t>
            </a:r>
            <a:endParaRPr lang="nl-BE" b="0" dirty="0"/>
          </a:p>
        </p:txBody>
      </p:sp>
    </p:spTree>
    <p:extLst>
      <p:ext uri="{BB962C8B-B14F-4D97-AF65-F5344CB8AC3E}">
        <p14:creationId xmlns:p14="http://schemas.microsoft.com/office/powerpoint/2010/main" val="897260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nl-BE" b="0" dirty="0"/>
              <a:t>De eerste trend is het technologisch kantelpunt waar we ons op bevinden. </a:t>
            </a:r>
            <a:br>
              <a:rPr lang="nl-BE" b="0" dirty="0"/>
            </a:br>
            <a:r>
              <a:rPr lang="nl-BE" b="0" dirty="0"/>
              <a:t>Door de wereldwijde komst van C-ITS-systemen zal ALLE verkeersinfo binnenkort digitaal beschikbaar zijn.</a:t>
            </a:r>
          </a:p>
          <a:p>
            <a:r>
              <a:rPr lang="nl-BE" b="0" baseline="0" dirty="0"/>
              <a:t>In plaats van langs de weg, zal de gebruiker de informatie rechtstreeks krijgen op zijn wagendisplay of smartphone.</a:t>
            </a:r>
          </a:p>
          <a:p>
            <a:r>
              <a:rPr lang="nl-BE" b="0" baseline="0" dirty="0"/>
              <a:t>Door de komst van de zelfrijdende wagen, zal Vlaanderen hoe dan ook moeten investeren in deze virtuele infrastructuur.</a:t>
            </a:r>
            <a:br>
              <a:rPr lang="nl-BE" b="0" baseline="0" dirty="0"/>
            </a:br>
            <a:endParaRPr lang="nl-BE" b="0" baseline="0" dirty="0"/>
          </a:p>
          <a:p>
            <a:endParaRPr lang="nl-BE" b="1" dirty="0"/>
          </a:p>
          <a:p>
            <a:r>
              <a:rPr lang="nl-BE" b="1" dirty="0"/>
              <a:t>Bron</a:t>
            </a:r>
            <a:r>
              <a:rPr lang="nl-BE" dirty="0"/>
              <a:t>: Ericsson</a:t>
            </a:r>
            <a:r>
              <a:rPr lang="nl-BE" baseline="0" dirty="0"/>
              <a:t> </a:t>
            </a:r>
            <a:r>
              <a:rPr lang="nl-BE" baseline="0" dirty="0" err="1"/>
              <a:t>connected</a:t>
            </a:r>
            <a:r>
              <a:rPr lang="nl-BE" baseline="0" dirty="0"/>
              <a:t> Traffic Cloud, presentatie http://vebimobe.be</a:t>
            </a:r>
            <a:endParaRPr lang="nl-BE" dirty="0"/>
          </a:p>
        </p:txBody>
      </p:sp>
    </p:spTree>
    <p:extLst>
      <p:ext uri="{BB962C8B-B14F-4D97-AF65-F5344CB8AC3E}">
        <p14:creationId xmlns:p14="http://schemas.microsoft.com/office/powerpoint/2010/main" val="2375835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a:t>Een tweede</a:t>
            </a:r>
            <a:r>
              <a:rPr lang="nl-BE" baseline="0" dirty="0"/>
              <a:t> gamechanger is de doorbraak van AI en de opkomst van de persoonlijke AI assistenten. </a:t>
            </a:r>
            <a:r>
              <a:rPr lang="nl-BE" dirty="0"/>
              <a:t>Dankzij grote vorderingen in </a:t>
            </a:r>
            <a:r>
              <a:rPr lang="nl-BE" dirty="0" err="1"/>
              <a:t>deep</a:t>
            </a:r>
            <a:r>
              <a:rPr lang="nl-BE" dirty="0"/>
              <a:t> </a:t>
            </a:r>
            <a:r>
              <a:rPr lang="nl-BE" dirty="0" err="1"/>
              <a:t>learning</a:t>
            </a:r>
            <a:r>
              <a:rPr lang="nl-BE" dirty="0"/>
              <a:t> </a:t>
            </a:r>
            <a:r>
              <a:rPr lang="nl-BE" baseline="0" dirty="0"/>
              <a:t>en performante AI hardware, is zeer krachtige taal &amp; beeldherkenning nu mogelijk. Dit zal er toe leiden, dat na de thuis assistent, ook de wagen-assistent een vertrouwd begrip kan worden.</a:t>
            </a:r>
          </a:p>
          <a:p>
            <a:pPr marL="0" marR="0" indent="0" algn="l" defTabSz="914400" rtl="0" eaLnBrk="1" fontAlgn="auto" latinLnBrk="0" hangingPunct="1">
              <a:lnSpc>
                <a:spcPct val="100000"/>
              </a:lnSpc>
              <a:spcBef>
                <a:spcPts val="0"/>
              </a:spcBef>
              <a:spcAft>
                <a:spcPts val="0"/>
              </a:spcAft>
              <a:buClrTx/>
              <a:buSzTx/>
              <a:buFontTx/>
              <a:buNone/>
              <a:tabLst/>
              <a:defRPr/>
            </a:pPr>
            <a:endParaRPr lang="nl-BE"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nl-BE" dirty="0"/>
          </a:p>
          <a:p>
            <a:pPr marL="0" marR="0" indent="0" algn="l" defTabSz="914400" rtl="0" eaLnBrk="1" fontAlgn="auto" latinLnBrk="0" hangingPunct="1">
              <a:lnSpc>
                <a:spcPct val="100000"/>
              </a:lnSpc>
              <a:spcBef>
                <a:spcPts val="0"/>
              </a:spcBef>
              <a:spcAft>
                <a:spcPts val="0"/>
              </a:spcAft>
              <a:buClrTx/>
              <a:buSzTx/>
              <a:buFontTx/>
              <a:buNone/>
              <a:tabLst/>
              <a:defRPr/>
            </a:pPr>
            <a:br>
              <a:rPr lang="nl-BE" dirty="0"/>
            </a:br>
            <a:r>
              <a:rPr lang="nl-BE" b="1" baseline="0" dirty="0"/>
              <a:t>Achtergrond</a:t>
            </a:r>
          </a:p>
          <a:p>
            <a:pPr marL="0" marR="0" indent="0" algn="l" defTabSz="914400" rtl="0" eaLnBrk="1" fontAlgn="auto" latinLnBrk="0" hangingPunct="1">
              <a:lnSpc>
                <a:spcPct val="100000"/>
              </a:lnSpc>
              <a:spcBef>
                <a:spcPts val="0"/>
              </a:spcBef>
              <a:spcAft>
                <a:spcPts val="0"/>
              </a:spcAft>
              <a:buClrTx/>
              <a:buSzTx/>
              <a:buFontTx/>
              <a:buNone/>
              <a:tabLst/>
              <a:defRPr/>
            </a:pPr>
            <a:r>
              <a:rPr lang="nl-BE" dirty="0"/>
              <a:t>In</a:t>
            </a:r>
            <a:r>
              <a:rPr lang="nl-BE" baseline="0" dirty="0"/>
              <a:t> de VS was de Amazon Echo, met de AI assistent Alexa, veruit het populairste kerstcadeau.</a:t>
            </a:r>
          </a:p>
          <a:p>
            <a:pPr marL="0" marR="0" indent="0" algn="l" defTabSz="914400" rtl="0" eaLnBrk="1" fontAlgn="auto" latinLnBrk="0" hangingPunct="1">
              <a:lnSpc>
                <a:spcPct val="100000"/>
              </a:lnSpc>
              <a:spcBef>
                <a:spcPts val="0"/>
              </a:spcBef>
              <a:spcAft>
                <a:spcPts val="0"/>
              </a:spcAft>
              <a:buClrTx/>
              <a:buSzTx/>
              <a:buFontTx/>
              <a:buNone/>
              <a:tabLst/>
              <a:defRPr/>
            </a:pPr>
            <a:endParaRPr lang="nl-BE"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nl-BE" dirty="0"/>
          </a:p>
          <a:p>
            <a:endParaRPr lang="nl-BE" dirty="0"/>
          </a:p>
        </p:txBody>
      </p:sp>
    </p:spTree>
    <p:extLst>
      <p:ext uri="{BB962C8B-B14F-4D97-AF65-F5344CB8AC3E}">
        <p14:creationId xmlns:p14="http://schemas.microsoft.com/office/powerpoint/2010/main" val="249818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cxnSp>
        <p:nvCxnSpPr>
          <p:cNvPr id="10" name="Shape 10"/>
          <p:cNvCxnSpPr/>
          <p:nvPr/>
        </p:nvCxnSpPr>
        <p:spPr>
          <a:xfrm>
            <a:off x="7007735" y="3176887"/>
            <a:ext cx="562200" cy="0"/>
          </a:xfrm>
          <a:prstGeom prst="straightConnector1">
            <a:avLst/>
          </a:prstGeom>
          <a:noFill/>
          <a:ln w="76200" cap="flat" cmpd="sng">
            <a:solidFill>
              <a:schemeClr val="lt2"/>
            </a:solidFill>
            <a:prstDash val="solid"/>
            <a:round/>
            <a:headEnd type="none" w="med" len="med"/>
            <a:tailEnd type="none" w="med" len="med"/>
          </a:ln>
        </p:spPr>
      </p:cxnSp>
      <p:cxnSp>
        <p:nvCxnSpPr>
          <p:cNvPr id="11" name="Shape 11"/>
          <p:cNvCxnSpPr/>
          <p:nvPr/>
        </p:nvCxnSpPr>
        <p:spPr>
          <a:xfrm>
            <a:off x="1575034" y="3158251"/>
            <a:ext cx="562200" cy="0"/>
          </a:xfrm>
          <a:prstGeom prst="straightConnector1">
            <a:avLst/>
          </a:prstGeom>
          <a:noFill/>
          <a:ln w="76200" cap="flat" cmpd="sng">
            <a:solidFill>
              <a:schemeClr val="lt2"/>
            </a:solidFill>
            <a:prstDash val="solid"/>
            <a:round/>
            <a:headEnd type="none" w="med" len="med"/>
            <a:tailEnd type="none" w="med" len="med"/>
          </a:ln>
        </p:spPr>
      </p:cxnSp>
      <p:grpSp>
        <p:nvGrpSpPr>
          <p:cNvPr id="12" name="Shape 12"/>
          <p:cNvGrpSpPr/>
          <p:nvPr/>
        </p:nvGrpSpPr>
        <p:grpSpPr>
          <a:xfrm>
            <a:off x="1004144" y="1022025"/>
            <a:ext cx="7136667" cy="152400"/>
            <a:chOff x="1346428" y="1011300"/>
            <a:chExt cx="6452100" cy="152400"/>
          </a:xfrm>
        </p:grpSpPr>
        <p:cxnSp>
          <p:nvCxnSpPr>
            <p:cNvPr id="13" name="Shape 13"/>
            <p:cNvCxnSpPr/>
            <p:nvPr/>
          </p:nvCxnSpPr>
          <p:spPr>
            <a:xfrm rot="10800000">
              <a:off x="1346428" y="1011300"/>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4" name="Shape 14"/>
            <p:cNvCxnSpPr/>
            <p:nvPr/>
          </p:nvCxnSpPr>
          <p:spPr>
            <a:xfrm rot="10800000">
              <a:off x="1346428" y="1163700"/>
              <a:ext cx="6452100" cy="0"/>
            </a:xfrm>
            <a:prstGeom prst="straightConnector1">
              <a:avLst/>
            </a:prstGeom>
            <a:noFill/>
            <a:ln w="9525" cap="flat" cmpd="sng">
              <a:solidFill>
                <a:schemeClr val="accent3"/>
              </a:solidFill>
              <a:prstDash val="solid"/>
              <a:round/>
              <a:headEnd type="none" w="med" len="med"/>
              <a:tailEnd type="none" w="med" len="med"/>
            </a:ln>
          </p:spPr>
        </p:cxnSp>
      </p:grpSp>
      <p:grpSp>
        <p:nvGrpSpPr>
          <p:cNvPr id="15" name="Shape 15"/>
          <p:cNvGrpSpPr/>
          <p:nvPr/>
        </p:nvGrpSpPr>
        <p:grpSpPr>
          <a:xfrm>
            <a:off x="1004151" y="3969100"/>
            <a:ext cx="7136667" cy="152400"/>
            <a:chOff x="1346435" y="3969087"/>
            <a:chExt cx="6452100" cy="152400"/>
          </a:xfrm>
        </p:grpSpPr>
        <p:cxnSp>
          <p:nvCxnSpPr>
            <p:cNvPr id="16" name="Shape 16"/>
            <p:cNvCxnSpPr/>
            <p:nvPr/>
          </p:nvCxnSpPr>
          <p:spPr>
            <a:xfrm>
              <a:off x="1346435" y="4121487"/>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7" name="Shape 17"/>
            <p:cNvCxnSpPr/>
            <p:nvPr/>
          </p:nvCxnSpPr>
          <p:spPr>
            <a:xfrm>
              <a:off x="1346435" y="3969087"/>
              <a:ext cx="6452100" cy="0"/>
            </a:xfrm>
            <a:prstGeom prst="straightConnector1">
              <a:avLst/>
            </a:prstGeom>
            <a:noFill/>
            <a:ln w="9525" cap="flat" cmpd="sng">
              <a:solidFill>
                <a:schemeClr val="accent3"/>
              </a:solidFill>
              <a:prstDash val="solid"/>
              <a:round/>
              <a:headEnd type="none" w="med" len="med"/>
              <a:tailEnd type="none" w="med" len="med"/>
            </a:ln>
          </p:spPr>
        </p:cxnSp>
      </p:grpSp>
      <p:sp>
        <p:nvSpPr>
          <p:cNvPr id="18" name="Shape 18"/>
          <p:cNvSpPr txBox="1">
            <a:spLocks noGrp="1"/>
          </p:cNvSpPr>
          <p:nvPr>
            <p:ph type="ctrTitle"/>
          </p:nvPr>
        </p:nvSpPr>
        <p:spPr>
          <a:xfrm>
            <a:off x="1004150" y="1751764"/>
            <a:ext cx="7136700" cy="1022400"/>
          </a:xfrm>
          <a:prstGeom prst="rect">
            <a:avLst/>
          </a:prstGeom>
        </p:spPr>
        <p:txBody>
          <a:bodyPr lIns="91425" tIns="91425" rIns="91425" bIns="91425" anchor="b" anchorCtr="0"/>
          <a:lstStyle>
            <a:lvl1pPr lvl="0" algn="ctr">
              <a:spcBef>
                <a:spcPts val="0"/>
              </a:spcBef>
              <a:buSzPct val="100000"/>
              <a:defRPr sz="5400">
                <a:latin typeface="Arial Narrow" panose="020B0606020202030204" pitchFamily="34" charset="0"/>
              </a:defRPr>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dirty="0"/>
          </a:p>
        </p:txBody>
      </p:sp>
      <p:sp>
        <p:nvSpPr>
          <p:cNvPr id="19" name="Shape 19"/>
          <p:cNvSpPr txBox="1">
            <a:spLocks noGrp="1"/>
          </p:cNvSpPr>
          <p:nvPr>
            <p:ph type="subTitle" idx="1"/>
          </p:nvPr>
        </p:nvSpPr>
        <p:spPr>
          <a:xfrm>
            <a:off x="2137225" y="2850039"/>
            <a:ext cx="48705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311700" y="209550"/>
            <a:ext cx="8520600" cy="707400"/>
          </a:xfrm>
          <a:prstGeom prst="rect">
            <a:avLst/>
          </a:prstGeom>
        </p:spPr>
        <p:txBody>
          <a:bodyPr lIns="91425" tIns="91425" rIns="91425" bIns="91425" anchor="t" anchorCtr="0"/>
          <a:lstStyle>
            <a:lvl1pPr lvl="0">
              <a:spcBef>
                <a:spcPts val="0"/>
              </a:spcBef>
              <a:defRPr sz="3400" b="0" baseline="0">
                <a:latin typeface="Arial Narrow" panose="020B060602020203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28" name="Shape 28"/>
          <p:cNvSpPr txBox="1">
            <a:spLocks noGrp="1"/>
          </p:cNvSpPr>
          <p:nvPr>
            <p:ph type="body" idx="1"/>
          </p:nvPr>
        </p:nvSpPr>
        <p:spPr>
          <a:xfrm>
            <a:off x="311700" y="1047750"/>
            <a:ext cx="8520600" cy="350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atin typeface="Arial Narrow" panose="020B060602020203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32" name="Shape 32"/>
          <p:cNvSpPr txBox="1">
            <a:spLocks noGrp="1"/>
          </p:cNvSpPr>
          <p:nvPr>
            <p:ph type="body" idx="1"/>
          </p:nvPr>
        </p:nvSpPr>
        <p:spPr>
          <a:xfrm>
            <a:off x="311700" y="1266175"/>
            <a:ext cx="3999900"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3" name="Shape 33"/>
          <p:cNvSpPr txBox="1">
            <a:spLocks noGrp="1"/>
          </p:cNvSpPr>
          <p:nvPr>
            <p:ph type="body" idx="2"/>
          </p:nvPr>
        </p:nvSpPr>
        <p:spPr>
          <a:xfrm>
            <a:off x="4832400" y="1266175"/>
            <a:ext cx="3999900"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atin typeface="Arial Narrow" panose="020B0606020202030204" pitchFamily="34" charset="0"/>
              </a:defRPr>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dirty="0"/>
          </a:p>
        </p:txBody>
      </p:sp>
      <p:sp>
        <p:nvSpPr>
          <p:cNvPr id="40" name="Shape 4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Main point">
    <p:bg>
      <p:bgPr>
        <a:solidFill>
          <a:schemeClr val="accent6"/>
        </a:solid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526350"/>
            <a:ext cx="5613600" cy="4090800"/>
          </a:xfrm>
          <a:prstGeom prst="rect">
            <a:avLst/>
          </a:prstGeom>
        </p:spPr>
        <p:txBody>
          <a:bodyPr lIns="91425" tIns="91425" rIns="91425" bIns="91425" anchor="ctr" anchorCtr="0"/>
          <a:lstStyle>
            <a:lvl1pPr lvl="0">
              <a:spcBef>
                <a:spcPts val="0"/>
              </a:spcBef>
              <a:buClr>
                <a:schemeClr val="dk2"/>
              </a:buClr>
              <a:buSzPct val="100000"/>
              <a:defRPr sz="5400" b="0">
                <a:solidFill>
                  <a:schemeClr val="dk2"/>
                </a:solidFill>
                <a:latin typeface="Arial Narrow" panose="020B0606020202030204" pitchFamily="34" charset="0"/>
              </a:defRPr>
            </a:lvl1pPr>
            <a:lvl2pPr lvl="1">
              <a:spcBef>
                <a:spcPts val="0"/>
              </a:spcBef>
              <a:buClr>
                <a:schemeClr val="dk2"/>
              </a:buClr>
              <a:buSzPct val="100000"/>
              <a:defRPr sz="5400" b="0">
                <a:solidFill>
                  <a:schemeClr val="dk2"/>
                </a:solidFill>
              </a:defRPr>
            </a:lvl2pPr>
            <a:lvl3pPr lvl="2">
              <a:spcBef>
                <a:spcPts val="0"/>
              </a:spcBef>
              <a:buClr>
                <a:schemeClr val="dk2"/>
              </a:buClr>
              <a:buSzPct val="100000"/>
              <a:defRPr sz="5400" b="0">
                <a:solidFill>
                  <a:schemeClr val="dk2"/>
                </a:solidFill>
              </a:defRPr>
            </a:lvl3pPr>
            <a:lvl4pPr lvl="3">
              <a:spcBef>
                <a:spcPts val="0"/>
              </a:spcBef>
              <a:buClr>
                <a:schemeClr val="dk2"/>
              </a:buClr>
              <a:buSzPct val="100000"/>
              <a:defRPr sz="5400" b="0">
                <a:solidFill>
                  <a:schemeClr val="dk2"/>
                </a:solidFill>
              </a:defRPr>
            </a:lvl4pPr>
            <a:lvl5pPr lvl="4">
              <a:spcBef>
                <a:spcPts val="0"/>
              </a:spcBef>
              <a:buClr>
                <a:schemeClr val="dk2"/>
              </a:buClr>
              <a:buSzPct val="100000"/>
              <a:defRPr sz="5400" b="0">
                <a:solidFill>
                  <a:schemeClr val="dk2"/>
                </a:solidFill>
              </a:defRPr>
            </a:lvl5pPr>
            <a:lvl6pPr lvl="5">
              <a:spcBef>
                <a:spcPts val="0"/>
              </a:spcBef>
              <a:buClr>
                <a:schemeClr val="dk2"/>
              </a:buClr>
              <a:buSzPct val="100000"/>
              <a:defRPr sz="5400" b="0">
                <a:solidFill>
                  <a:schemeClr val="dk2"/>
                </a:solidFill>
              </a:defRPr>
            </a:lvl6pPr>
            <a:lvl7pPr lvl="6">
              <a:spcBef>
                <a:spcPts val="0"/>
              </a:spcBef>
              <a:buClr>
                <a:schemeClr val="dk2"/>
              </a:buClr>
              <a:buSzPct val="100000"/>
              <a:defRPr sz="5400" b="0">
                <a:solidFill>
                  <a:schemeClr val="dk2"/>
                </a:solidFill>
              </a:defRPr>
            </a:lvl7pPr>
            <a:lvl8pPr lvl="7">
              <a:spcBef>
                <a:spcPts val="0"/>
              </a:spcBef>
              <a:buClr>
                <a:schemeClr val="dk2"/>
              </a:buClr>
              <a:buSzPct val="100000"/>
              <a:defRPr sz="5400" b="0">
                <a:solidFill>
                  <a:schemeClr val="dk2"/>
                </a:solidFill>
              </a:defRPr>
            </a:lvl8pPr>
            <a:lvl9pPr lvl="8">
              <a:spcBef>
                <a:spcPts val="0"/>
              </a:spcBef>
              <a:buClr>
                <a:schemeClr val="dk2"/>
              </a:buClr>
              <a:buSzPct val="100000"/>
              <a:defRPr sz="5400" b="0">
                <a:solidFill>
                  <a:schemeClr val="dk2"/>
                </a:solidFill>
              </a:defRPr>
            </a:lvl9pPr>
          </a:lstStyle>
          <a:p>
            <a:endParaRPr dirty="0"/>
          </a:p>
        </p:txBody>
      </p:sp>
      <p:sp>
        <p:nvSpPr>
          <p:cNvPr id="44" name="Shape 4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311700" y="4230725"/>
            <a:ext cx="5998800" cy="598800"/>
          </a:xfrm>
          <a:prstGeom prst="rect">
            <a:avLst/>
          </a:prstGeom>
        </p:spPr>
        <p:txBody>
          <a:bodyPr lIns="91425" tIns="91425" rIns="91425" bIns="91425" anchor="ctr" anchorCtr="0"/>
          <a:lstStyle>
            <a:lvl1pPr lvl="0">
              <a:lnSpc>
                <a:spcPct val="100000"/>
              </a:lnSpc>
              <a:spcBef>
                <a:spcPts val="0"/>
              </a:spcBef>
              <a:spcAft>
                <a:spcPts val="0"/>
              </a:spcAft>
              <a:buSzPct val="100000"/>
              <a:buFont typeface="PT Sans Narrow"/>
              <a:buNone/>
              <a:defRPr sz="2400">
                <a:latin typeface="Arial Narrow" panose="020B0606020202030204" pitchFamily="34" charset="0"/>
                <a:ea typeface="Arial Narrow" panose="020B0606020202030204" pitchFamily="34" charset="0"/>
                <a:cs typeface="Arial Narrow" panose="020B0606020202030204" pitchFamily="34" charset="0"/>
                <a:sym typeface="PT Sans Narrow"/>
              </a:defRPr>
            </a:lvl1pPr>
          </a:lstStyle>
          <a:p>
            <a:endParaRPr dirty="0"/>
          </a:p>
        </p:txBody>
      </p:sp>
      <p:sp>
        <p:nvSpPr>
          <p:cNvPr id="54" name="Shape 5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ig number">
    <p:spTree>
      <p:nvGrpSpPr>
        <p:cNvPr id="1"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7" name="Shape 57"/>
          <p:cNvSpPr txBox="1">
            <a:spLocks noGrp="1"/>
          </p:cNvSpPr>
          <p:nvPr>
            <p:ph type="title"/>
          </p:nvPr>
        </p:nvSpPr>
        <p:spPr>
          <a:xfrm>
            <a:off x="311700" y="1304850"/>
            <a:ext cx="8520600" cy="1538400"/>
          </a:xfrm>
          <a:prstGeom prst="rect">
            <a:avLst/>
          </a:prstGeom>
        </p:spPr>
        <p:txBody>
          <a:bodyPr lIns="91425" tIns="91425" rIns="91425" bIns="91425" anchor="ctr" anchorCtr="0"/>
          <a:lstStyle>
            <a:lvl1pPr lvl="0" algn="ctr">
              <a:spcBef>
                <a:spcPts val="0"/>
              </a:spcBef>
              <a:buClr>
                <a:schemeClr val="accent3"/>
              </a:buClr>
              <a:buSzPct val="100000"/>
              <a:defRPr sz="13000">
                <a:solidFill>
                  <a:schemeClr val="accent3"/>
                </a:solidFill>
                <a:latin typeface="Arial Narrow" panose="020B0606020202030204" pitchFamily="34" charset="0"/>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a:endParaRPr dirty="0"/>
          </a:p>
        </p:txBody>
      </p:sp>
      <p:sp>
        <p:nvSpPr>
          <p:cNvPr id="58" name="Shape 58"/>
          <p:cNvSpPr txBox="1">
            <a:spLocks noGrp="1"/>
          </p:cNvSpPr>
          <p:nvPr>
            <p:ph type="body" idx="1"/>
          </p:nvPr>
        </p:nvSpPr>
        <p:spPr>
          <a:xfrm>
            <a:off x="311700" y="2995650"/>
            <a:ext cx="85206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9" name="Shape 5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sp>
        <p:nvSpPr>
          <p:cNvPr id="61" name="Shape 6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187950"/>
            <a:ext cx="8520600" cy="707400"/>
          </a:xfrm>
          <a:prstGeom prst="rect">
            <a:avLst/>
          </a:prstGeom>
          <a:noFill/>
          <a:ln>
            <a:noFill/>
          </a:ln>
        </p:spPr>
        <p:txBody>
          <a:bodyPr lIns="91425" tIns="91425" rIns="91425" bIns="91425" anchor="t" anchorCtr="0"/>
          <a:lstStyle>
            <a:lvl1pPr lv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9pPr>
          </a:lstStyle>
          <a:p>
            <a:endParaRPr dirty="0"/>
          </a:p>
        </p:txBody>
      </p:sp>
      <p:sp>
        <p:nvSpPr>
          <p:cNvPr id="7" name="Shape 7"/>
          <p:cNvSpPr txBox="1">
            <a:spLocks noGrp="1"/>
          </p:cNvSpPr>
          <p:nvPr>
            <p:ph type="body" idx="1"/>
          </p:nvPr>
        </p:nvSpPr>
        <p:spPr>
          <a:xfrm>
            <a:off x="311700" y="1047750"/>
            <a:ext cx="8520600" cy="3521275"/>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GB" sz="1000">
                <a:solidFill>
                  <a:schemeClr val="dk2"/>
                </a:solidFill>
                <a:latin typeface="Open Sans"/>
                <a:ea typeface="Open Sans"/>
                <a:cs typeface="Open Sans"/>
                <a:sym typeface="Open Sans"/>
              </a:rPr>
              <a:t>‹#›</a:t>
            </a:fld>
            <a:endParaRPr lang="en-GB" sz="1000">
              <a:solidFill>
                <a:schemeClr val="dk2"/>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6"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baseline="0">
          <a:solidFill>
            <a:srgbClr val="000000"/>
          </a:solidFill>
          <a:latin typeface="Arial Narrow" panose="020B0606020202030204" pitchFamily="34" charset="0"/>
          <a:ea typeface="Arial Narrow" panose="020B0606020202030204"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h9npvMFI-mc"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neweranewplan.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Dominique.demunck@gmail.com" TargetMode="External"/><Relationship Id="rId2" Type="http://schemas.openxmlformats.org/officeDocument/2006/relationships/hyperlink" Target="http://transitienu.blogspot.be/" TargetMode="External"/><Relationship Id="rId1" Type="http://schemas.openxmlformats.org/officeDocument/2006/relationships/slideLayout" Target="../slideLayouts/slideLayout2.xml"/><Relationship Id="rId4" Type="http://schemas.openxmlformats.org/officeDocument/2006/relationships/hyperlink" Target="mailto:info@rdrive.e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990600" y="1276350"/>
            <a:ext cx="7136700" cy="1650300"/>
          </a:xfrm>
          <a:prstGeom prst="rect">
            <a:avLst/>
          </a:prstGeom>
        </p:spPr>
        <p:txBody>
          <a:bodyPr lIns="91425" tIns="91425" rIns="91425" bIns="91425" anchor="b" anchorCtr="0">
            <a:noAutofit/>
          </a:bodyPr>
          <a:lstStyle/>
          <a:p>
            <a:r>
              <a:rPr lang="nl-BE" noProof="0" dirty="0"/>
              <a:t>Vlaanderen als </a:t>
            </a:r>
            <a:r>
              <a:rPr lang="nl-BE" dirty="0"/>
              <a:t>bakermat</a:t>
            </a:r>
            <a:r>
              <a:rPr lang="nl-BE" noProof="0" dirty="0"/>
              <a:t> van het slimme rijden</a:t>
            </a:r>
          </a:p>
        </p:txBody>
      </p:sp>
      <p:sp>
        <p:nvSpPr>
          <p:cNvPr id="67" name="Shape 67"/>
          <p:cNvSpPr txBox="1">
            <a:spLocks noGrp="1"/>
          </p:cNvSpPr>
          <p:nvPr>
            <p:ph type="subTitle" idx="1"/>
          </p:nvPr>
        </p:nvSpPr>
        <p:spPr>
          <a:xfrm>
            <a:off x="2137225" y="2850039"/>
            <a:ext cx="4870500" cy="792600"/>
          </a:xfrm>
          <a:prstGeom prst="rect">
            <a:avLst/>
          </a:prstGeom>
        </p:spPr>
        <p:txBody>
          <a:bodyPr lIns="91425" tIns="91425" rIns="91425" bIns="91425" anchor="t" anchorCtr="0">
            <a:noAutofit/>
          </a:bodyPr>
          <a:lstStyle/>
          <a:p>
            <a:pPr lvl="0">
              <a:spcBef>
                <a:spcPts val="0"/>
              </a:spcBef>
              <a:buNone/>
            </a:pPr>
            <a:r>
              <a:rPr lang="nl-BE" noProof="0" dirty="0"/>
              <a:t>Hoe van ‘wijs’ rijden de norm maken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NVIDIA </a:t>
            </a:r>
            <a:r>
              <a:rPr lang="en-US" dirty="0"/>
              <a:t>keynote</a:t>
            </a:r>
            <a:r>
              <a:rPr lang="nl-BE" dirty="0"/>
              <a:t> CES 2017: lancering AI CO-PILOT</a:t>
            </a:r>
          </a:p>
        </p:txBody>
      </p:sp>
      <p:pic>
        <p:nvPicPr>
          <p:cNvPr id="8194" name="Picture 2">
            <a:hlinkClick r:id="rId3"/>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633" y="1123950"/>
            <a:ext cx="8991167"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7934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200150"/>
            <a:ext cx="9169400" cy="3635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11700" y="209550"/>
            <a:ext cx="8821414" cy="707400"/>
          </a:xfrm>
        </p:spPr>
        <p:txBody>
          <a:bodyPr/>
          <a:lstStyle/>
          <a:p>
            <a:r>
              <a:rPr lang="nl-BE" dirty="0" err="1"/>
              <a:t>Nauto</a:t>
            </a:r>
            <a:r>
              <a:rPr lang="nl-BE" dirty="0"/>
              <a:t>: een engelbewaarder voor elke voorruit</a:t>
            </a:r>
          </a:p>
        </p:txBody>
      </p:sp>
      <p:sp>
        <p:nvSpPr>
          <p:cNvPr id="5" name="Rectangle 4"/>
          <p:cNvSpPr/>
          <p:nvPr/>
        </p:nvSpPr>
        <p:spPr>
          <a:xfrm>
            <a:off x="4713514" y="1194708"/>
            <a:ext cx="4419600" cy="2092881"/>
          </a:xfrm>
          <a:prstGeom prst="rect">
            <a:avLst/>
          </a:prstGeom>
        </p:spPr>
        <p:txBody>
          <a:bodyPr wrap="square">
            <a:spAutoFit/>
          </a:bodyPr>
          <a:lstStyle/>
          <a:p>
            <a:r>
              <a:rPr lang="en-US" sz="4000" dirty="0">
                <a:solidFill>
                  <a:schemeClr val="bg1"/>
                </a:solidFill>
                <a:latin typeface="Arial Narrow" panose="020B0606020202030204" pitchFamily="34" charset="0"/>
              </a:rPr>
              <a:t>Safety the smart way</a:t>
            </a:r>
          </a:p>
          <a:p>
            <a:r>
              <a:rPr lang="en-US" sz="1800" dirty="0">
                <a:solidFill>
                  <a:schemeClr val="bg1"/>
                </a:solidFill>
                <a:latin typeface="Arial Narrow" panose="020B0606020202030204" pitchFamily="34" charset="0"/>
              </a:rPr>
              <a:t>Don’t let the interior and exterior camera fool you. Our multi-sensor device detects collisions, monitors risky maneuvering, and even tracks driver behavior all in real time. With </a:t>
            </a:r>
            <a:r>
              <a:rPr lang="en-US" sz="1800" dirty="0" err="1">
                <a:solidFill>
                  <a:schemeClr val="bg1"/>
                </a:solidFill>
                <a:latin typeface="Arial Narrow" panose="020B0606020202030204" pitchFamily="34" charset="0"/>
              </a:rPr>
              <a:t>Nauto</a:t>
            </a:r>
            <a:r>
              <a:rPr lang="en-US" sz="1800" dirty="0">
                <a:solidFill>
                  <a:schemeClr val="bg1"/>
                </a:solidFill>
                <a:latin typeface="Arial Narrow" panose="020B0606020202030204" pitchFamily="34" charset="0"/>
              </a:rPr>
              <a:t> you can retrofit any car with safety in just a few minutes.</a:t>
            </a:r>
          </a:p>
        </p:txBody>
      </p:sp>
    </p:spTree>
    <p:extLst>
      <p:ext uri="{BB962C8B-B14F-4D97-AF65-F5344CB8AC3E}">
        <p14:creationId xmlns:p14="http://schemas.microsoft.com/office/powerpoint/2010/main" val="3000610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9486" y="1047750"/>
            <a:ext cx="8670020" cy="35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hape 173"/>
          <p:cNvSpPr txBox="1">
            <a:spLocks noGrp="1"/>
          </p:cNvSpPr>
          <p:nvPr>
            <p:ph type="title"/>
          </p:nvPr>
        </p:nvSpPr>
        <p:spPr>
          <a:xfrm>
            <a:off x="311700" y="209550"/>
            <a:ext cx="8756100" cy="838200"/>
          </a:xfrm>
          <a:prstGeom prst="rect">
            <a:avLst/>
          </a:prstGeom>
        </p:spPr>
        <p:txBody>
          <a:bodyPr lIns="91425" tIns="91425" rIns="91425" bIns="91425" anchor="t" anchorCtr="0">
            <a:noAutofit/>
          </a:bodyPr>
          <a:lstStyle/>
          <a:p>
            <a:pPr lvl="0">
              <a:spcBef>
                <a:spcPts val="0"/>
              </a:spcBef>
              <a:buNone/>
            </a:pPr>
            <a:r>
              <a:rPr lang="nl-BE" noProof="0" dirty="0"/>
              <a:t>EV3: </a:t>
            </a:r>
            <a:r>
              <a:rPr lang="nl-BE" noProof="0" dirty="0" err="1"/>
              <a:t>Mobility</a:t>
            </a:r>
            <a:r>
              <a:rPr lang="nl-BE" noProof="0" dirty="0"/>
              <a:t> </a:t>
            </a:r>
            <a:r>
              <a:rPr lang="nl-BE" noProof="0" dirty="0" err="1"/>
              <a:t>brain</a:t>
            </a:r>
            <a:r>
              <a:rPr lang="nl-BE" noProof="0" dirty="0"/>
              <a:t> </a:t>
            </a:r>
            <a:r>
              <a:rPr lang="nl-BE" dirty="0"/>
              <a:t>-</a:t>
            </a:r>
            <a:r>
              <a:rPr lang="nl-BE" noProof="0" dirty="0"/>
              <a:t> duurzame routering</a:t>
            </a:r>
          </a:p>
        </p:txBody>
      </p:sp>
    </p:spTree>
    <p:extLst>
      <p:ext uri="{BB962C8B-B14F-4D97-AF65-F5344CB8AC3E}">
        <p14:creationId xmlns:p14="http://schemas.microsoft.com/office/powerpoint/2010/main" val="289174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EV4: Van snelheidscultuur naar veiligheidscultuur</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742950"/>
            <a:ext cx="5501917"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99075" y="953435"/>
            <a:ext cx="3616325" cy="70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36702" y="1809750"/>
            <a:ext cx="1940498" cy="1205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638800" y="3600450"/>
            <a:ext cx="273367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410305" y="3147424"/>
            <a:ext cx="3428895" cy="567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33400" y="4179207"/>
            <a:ext cx="1981200" cy="754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5334000" y="4415304"/>
            <a:ext cx="13716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7467600" y="4248150"/>
            <a:ext cx="109537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234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Verkeersveiligheidsbeleid 2.0</a:t>
            </a:r>
          </a:p>
        </p:txBody>
      </p:sp>
      <p:sp>
        <p:nvSpPr>
          <p:cNvPr id="3" name="Text Placeholder 2"/>
          <p:cNvSpPr>
            <a:spLocks noGrp="1"/>
          </p:cNvSpPr>
          <p:nvPr>
            <p:ph type="body" idx="1"/>
          </p:nvPr>
        </p:nvSpPr>
        <p:spPr>
          <a:xfrm>
            <a:off x="304800" y="1352550"/>
            <a:ext cx="8610600" cy="2895600"/>
          </a:xfrm>
        </p:spPr>
        <p:txBody>
          <a:bodyPr/>
          <a:lstStyle/>
          <a:p>
            <a:pPr marL="285750" indent="-285750">
              <a:buFont typeface="Arial" panose="020B0604020202020204" pitchFamily="34" charset="0"/>
              <a:buChar char="•"/>
            </a:pPr>
            <a:r>
              <a:rPr lang="nl-BE" dirty="0"/>
              <a:t>Slechtste RO vraagt voorbeeldigste chauffeur &amp; slimste routering</a:t>
            </a:r>
          </a:p>
          <a:p>
            <a:pPr marL="285750" indent="-285750">
              <a:buFont typeface="Arial" panose="020B0604020202020204" pitchFamily="34" charset="0"/>
              <a:buChar char="•"/>
            </a:pPr>
            <a:r>
              <a:rPr lang="nl-BE" dirty="0"/>
              <a:t>Als kennisregio inzetten op digitale innovaties &amp; nieuw beleid</a:t>
            </a:r>
          </a:p>
          <a:p>
            <a:pPr marL="285750" indent="-285750">
              <a:buFont typeface="Arial" panose="020B0604020202020204" pitchFamily="34" charset="0"/>
              <a:buChar char="•"/>
            </a:pPr>
            <a:r>
              <a:rPr lang="nl-BE" dirty="0"/>
              <a:t>Verkeersveiligheidsbeleid 2.0: </a:t>
            </a:r>
            <a:br>
              <a:rPr lang="nl-BE" dirty="0"/>
            </a:br>
            <a:r>
              <a:rPr lang="nl-BE" dirty="0"/>
              <a:t>‘</a:t>
            </a:r>
            <a:r>
              <a:rPr lang="nl-BE" b="1" dirty="0"/>
              <a:t>Slim rijden</a:t>
            </a:r>
            <a:r>
              <a:rPr lang="nl-BE" dirty="0"/>
              <a:t>’ krijgt </a:t>
            </a:r>
            <a:r>
              <a:rPr lang="nl-BE" b="1" dirty="0"/>
              <a:t>de juiste invulling  </a:t>
            </a:r>
            <a:r>
              <a:rPr lang="nl-BE" dirty="0"/>
              <a:t>&amp; wordt </a:t>
            </a:r>
            <a:r>
              <a:rPr lang="nl-BE" b="1" dirty="0"/>
              <a:t>vanzelfsprekend</a:t>
            </a:r>
            <a:endParaRPr lang="nl-BE" dirty="0"/>
          </a:p>
          <a:p>
            <a:pPr marL="285750" indent="-285750">
              <a:buFont typeface="Arial" panose="020B0604020202020204" pitchFamily="34" charset="0"/>
              <a:buChar char="•"/>
            </a:pPr>
            <a:endParaRPr lang="nl-BE" dirty="0"/>
          </a:p>
          <a:p>
            <a:endParaRPr lang="nl-BE" dirty="0"/>
          </a:p>
        </p:txBody>
      </p:sp>
    </p:spTree>
    <p:extLst>
      <p:ext uri="{BB962C8B-B14F-4D97-AF65-F5344CB8AC3E}">
        <p14:creationId xmlns:p14="http://schemas.microsoft.com/office/powerpoint/2010/main" val="132435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09550"/>
            <a:ext cx="8832300" cy="707400"/>
          </a:xfrm>
        </p:spPr>
        <p:txBody>
          <a:bodyPr/>
          <a:lstStyle/>
          <a:p>
            <a:r>
              <a:rPr lang="nl-BE" dirty="0"/>
              <a:t>‘Slim rijden’ = veilig &amp; duurzaam</a:t>
            </a:r>
          </a:p>
        </p:txBody>
      </p:sp>
      <p:pic>
        <p:nvPicPr>
          <p:cNvPr id="4" name="Picture 4" descr="Image result for traffic congestion societal benefit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3000" y="895349"/>
            <a:ext cx="6687529" cy="4045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809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311700" y="133350"/>
            <a:ext cx="8520600" cy="707400"/>
          </a:xfrm>
          <a:prstGeom prst="rect">
            <a:avLst/>
          </a:prstGeom>
        </p:spPr>
        <p:txBody>
          <a:bodyPr lIns="91425" tIns="91425" rIns="91425" bIns="91425" anchor="t" anchorCtr="0">
            <a:noAutofit/>
          </a:bodyPr>
          <a:lstStyle/>
          <a:p>
            <a:pPr lvl="0">
              <a:spcBef>
                <a:spcPts val="0"/>
              </a:spcBef>
              <a:buNone/>
            </a:pPr>
            <a:r>
              <a:rPr lang="nl-BE" noProof="0" dirty="0"/>
              <a:t>‘Het slimme rijden’: technologie als </a:t>
            </a:r>
            <a:r>
              <a:rPr lang="nl-BE" noProof="0" dirty="0" err="1"/>
              <a:t>enabler</a:t>
            </a:r>
            <a:r>
              <a:rPr lang="nl-BE" noProof="0" dirty="0"/>
              <a:t> van burgerschap op de weg</a:t>
            </a:r>
          </a:p>
        </p:txBody>
      </p:sp>
      <p:sp>
        <p:nvSpPr>
          <p:cNvPr id="2" name="Oval 1"/>
          <p:cNvSpPr/>
          <p:nvPr/>
        </p:nvSpPr>
        <p:spPr>
          <a:xfrm>
            <a:off x="3505200" y="3943350"/>
            <a:ext cx="21336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228600"/>
            <a:r>
              <a:rPr lang="nl-BE" b="1" dirty="0"/>
              <a:t>Extra comfort &amp; diensten</a:t>
            </a:r>
            <a:endParaRPr lang="nl-BE" dirty="0"/>
          </a:p>
        </p:txBody>
      </p:sp>
      <p:sp>
        <p:nvSpPr>
          <p:cNvPr id="5" name="Oval 4"/>
          <p:cNvSpPr/>
          <p:nvPr/>
        </p:nvSpPr>
        <p:spPr>
          <a:xfrm>
            <a:off x="5562600" y="2228850"/>
            <a:ext cx="21336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Real-time ondersteuning </a:t>
            </a:r>
            <a:r>
              <a:rPr lang="nl-BE" b="1" dirty="0"/>
              <a:t>veilig rijden</a:t>
            </a:r>
          </a:p>
        </p:txBody>
      </p:sp>
      <p:sp>
        <p:nvSpPr>
          <p:cNvPr id="6" name="Oval 5"/>
          <p:cNvSpPr/>
          <p:nvPr/>
        </p:nvSpPr>
        <p:spPr>
          <a:xfrm>
            <a:off x="1295400" y="3486150"/>
            <a:ext cx="21336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a:t>Open</a:t>
            </a:r>
            <a:br>
              <a:rPr lang="nl-BE" b="1" dirty="0"/>
            </a:br>
            <a:r>
              <a:rPr lang="nl-BE" dirty="0"/>
              <a:t>vrije keuze aanbieders</a:t>
            </a:r>
          </a:p>
        </p:txBody>
      </p:sp>
      <p:sp>
        <p:nvSpPr>
          <p:cNvPr id="7" name="Oval 6"/>
          <p:cNvSpPr/>
          <p:nvPr/>
        </p:nvSpPr>
        <p:spPr>
          <a:xfrm>
            <a:off x="2971800" y="1428750"/>
            <a:ext cx="28956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i="1" dirty="0" err="1"/>
              <a:t>Vision</a:t>
            </a:r>
            <a:r>
              <a:rPr lang="nl-BE" b="1" i="1" dirty="0"/>
              <a:t> zero </a:t>
            </a:r>
            <a:br>
              <a:rPr lang="nl-BE" b="1" i="1" dirty="0"/>
            </a:br>
            <a:r>
              <a:rPr lang="nl-BE" i="1" dirty="0"/>
              <a:t>verkeersovertredingen</a:t>
            </a:r>
            <a:endParaRPr lang="nl-BE" dirty="0"/>
          </a:p>
        </p:txBody>
      </p:sp>
      <p:sp>
        <p:nvSpPr>
          <p:cNvPr id="8" name="Oval 7"/>
          <p:cNvSpPr/>
          <p:nvPr/>
        </p:nvSpPr>
        <p:spPr>
          <a:xfrm>
            <a:off x="1143000" y="2266950"/>
            <a:ext cx="21336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a:t>Privacy &amp; transparantie </a:t>
            </a:r>
            <a:br>
              <a:rPr lang="nl-BE" b="1" dirty="0"/>
            </a:br>
            <a:r>
              <a:rPr lang="nl-BE" dirty="0"/>
              <a:t>kies wat je deelt</a:t>
            </a:r>
          </a:p>
        </p:txBody>
      </p:sp>
      <p:sp>
        <p:nvSpPr>
          <p:cNvPr id="4" name="Rounded Rectangle 3"/>
          <p:cNvSpPr/>
          <p:nvPr/>
        </p:nvSpPr>
        <p:spPr>
          <a:xfrm>
            <a:off x="3429000" y="2533650"/>
            <a:ext cx="2057400" cy="12573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sz="2000" b="1" dirty="0"/>
              <a:t>Burgerschap</a:t>
            </a:r>
          </a:p>
        </p:txBody>
      </p:sp>
      <p:sp>
        <p:nvSpPr>
          <p:cNvPr id="11" name="Oval 10"/>
          <p:cNvSpPr/>
          <p:nvPr/>
        </p:nvSpPr>
        <p:spPr>
          <a:xfrm>
            <a:off x="5562600" y="3409950"/>
            <a:ext cx="2126672"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228600"/>
            <a:r>
              <a:rPr lang="nl-BE" b="1" dirty="0"/>
              <a:t>Duurzame routering</a:t>
            </a:r>
            <a:endParaRPr lang="nl-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4"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nl-BE" dirty="0"/>
              <a:t>Hoe dit realiseren? </a:t>
            </a:r>
            <a:endParaRPr lang="nl-BE" noProof="0" dirty="0"/>
          </a:p>
        </p:txBody>
      </p:sp>
      <p:sp>
        <p:nvSpPr>
          <p:cNvPr id="216" name="Shape 216"/>
          <p:cNvSpPr txBox="1">
            <a:spLocks noGrp="1"/>
          </p:cNvSpPr>
          <p:nvPr>
            <p:ph type="body" idx="1"/>
          </p:nvPr>
        </p:nvSpPr>
        <p:spPr>
          <a:prstGeom prst="rect">
            <a:avLst/>
          </a:prstGeom>
        </p:spPr>
        <p:txBody>
          <a:bodyPr lIns="91425" tIns="91425" rIns="91425" bIns="91425" anchor="t" anchorCtr="0">
            <a:noAutofit/>
          </a:bodyPr>
          <a:lstStyle/>
          <a:p>
            <a:pPr marL="514350" indent="-285750">
              <a:buFont typeface="Arial" panose="020B0604020202020204" pitchFamily="34" charset="0"/>
              <a:buChar char="•"/>
            </a:pPr>
            <a:r>
              <a:rPr lang="nl-BE" dirty="0"/>
              <a:t>Niemand kan dit op zijn eentje! </a:t>
            </a:r>
            <a:br>
              <a:rPr lang="nl-BE" dirty="0"/>
            </a:br>
            <a:r>
              <a:rPr lang="nl-BE" dirty="0"/>
              <a:t>Samenwerking tussen overheid &amp; stakeholders is een must</a:t>
            </a:r>
          </a:p>
          <a:p>
            <a:pPr marL="514350" lvl="0" indent="-285750" rtl="0">
              <a:spcBef>
                <a:spcPts val="0"/>
              </a:spcBef>
              <a:buFont typeface="Arial" panose="020B0604020202020204" pitchFamily="34" charset="0"/>
              <a:buChar char="•"/>
            </a:pPr>
            <a:r>
              <a:rPr lang="nl-BE" noProof="0" dirty="0"/>
              <a:t>Burgerschap &amp; transparantie  moet beloond worden!</a:t>
            </a:r>
            <a:br>
              <a:rPr lang="nl-BE" noProof="0" dirty="0"/>
            </a:br>
            <a:r>
              <a:rPr lang="nl-BE" noProof="0" dirty="0"/>
              <a:t>Fiscale &amp; andere gunstmaatregelen (~ elektrische wagen NO)</a:t>
            </a:r>
          </a:p>
          <a:p>
            <a:pPr marL="514350" lvl="0" indent="-285750" rtl="0">
              <a:spcBef>
                <a:spcPts val="0"/>
              </a:spcBef>
              <a:buFont typeface="Arial" panose="020B0604020202020204" pitchFamily="34" charset="0"/>
              <a:buChar char="•"/>
            </a:pPr>
            <a:r>
              <a:rPr lang="nl-BE" noProof="0" dirty="0"/>
              <a:t>‘Smart drive zones’ in navolging van LEZ</a:t>
            </a:r>
          </a:p>
          <a:p>
            <a:pPr marL="514350" lvl="0" indent="-285750" rtl="0">
              <a:spcBef>
                <a:spcPts val="0"/>
              </a:spcBef>
              <a:buFont typeface="Arial" panose="020B0604020202020204" pitchFamily="34" charset="0"/>
              <a:buChar char="•"/>
            </a:pPr>
            <a:r>
              <a:rPr lang="nl-BE" dirty="0"/>
              <a:t>Rijbewijs met punten &amp; versterking traditionele handhaving</a:t>
            </a:r>
            <a:endParaRPr lang="nl-BE" noProof="0" dirty="0"/>
          </a:p>
          <a:p>
            <a:pPr marL="514350" lvl="0" indent="-285750" rtl="0">
              <a:spcBef>
                <a:spcPts val="0"/>
              </a:spcBef>
              <a:buFont typeface="Arial" panose="020B0604020202020204" pitchFamily="34" charset="0"/>
              <a:buChar char="•"/>
            </a:pPr>
            <a:r>
              <a:rPr lang="nl-BE" b="1" i="1" noProof="0" dirty="0"/>
              <a:t>Kick-off op studiedag Vlaams Huis van de verkeersveiligheid</a:t>
            </a:r>
            <a:br>
              <a:rPr lang="nl-BE" b="1" i="1" noProof="0" dirty="0"/>
            </a:br>
            <a:r>
              <a:rPr lang="nl-BE" b="1" i="1" noProof="0" dirty="0"/>
              <a:t>‘Uitgedaagd door apps+’ – 11 december 2017 in Vlaams Parlement</a:t>
            </a:r>
            <a:br>
              <a:rPr lang="nl-BE" b="1" i="1" noProof="0" dirty="0"/>
            </a:br>
            <a:r>
              <a:rPr lang="nl-BE" i="1" noProof="0" dirty="0"/>
              <a:t>(doelpubliek: politiek – administratie - belangengroepen - experts)</a:t>
            </a:r>
          </a:p>
        </p:txBody>
      </p:sp>
    </p:spTree>
    <p:extLst>
      <p:ext uri="{BB962C8B-B14F-4D97-AF65-F5344CB8AC3E}">
        <p14:creationId xmlns:p14="http://schemas.microsoft.com/office/powerpoint/2010/main" val="134456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669018"/>
            <a:ext cx="6858000" cy="1200329"/>
          </a:xfrm>
          <a:prstGeom prst="rect">
            <a:avLst/>
          </a:prstGeom>
          <a:noFill/>
        </p:spPr>
        <p:txBody>
          <a:bodyPr wrap="square" rtlCol="0">
            <a:spAutoFit/>
          </a:bodyPr>
          <a:lstStyle/>
          <a:p>
            <a:pPr algn="ctr"/>
            <a:r>
              <a:rPr lang="en-US" sz="2400" i="1" dirty="0">
                <a:solidFill>
                  <a:schemeClr val="accent1"/>
                </a:solidFill>
              </a:rPr>
              <a:t>“The difference between what we do and what we are capable of doing would suffice to solve most of the world's problems”</a:t>
            </a:r>
          </a:p>
        </p:txBody>
      </p:sp>
      <p:sp>
        <p:nvSpPr>
          <p:cNvPr id="3" name="Rectangle 2"/>
          <p:cNvSpPr/>
          <p:nvPr/>
        </p:nvSpPr>
        <p:spPr>
          <a:xfrm>
            <a:off x="6096000" y="4571644"/>
            <a:ext cx="2762295" cy="307777"/>
          </a:xfrm>
          <a:prstGeom prst="rect">
            <a:avLst/>
          </a:prstGeom>
        </p:spPr>
        <p:txBody>
          <a:bodyPr wrap="none">
            <a:spAutoFit/>
          </a:bodyPr>
          <a:lstStyle/>
          <a:p>
            <a:r>
              <a:rPr lang="nl-BE" dirty="0">
                <a:hlinkClick r:id="rId3"/>
              </a:rPr>
              <a:t>http://www.neweranewplan.com/</a:t>
            </a:r>
            <a:endParaRPr lang="nl-BE" dirty="0"/>
          </a:p>
        </p:txBody>
      </p:sp>
      <p:sp>
        <p:nvSpPr>
          <p:cNvPr id="4" name="TextBox 3"/>
          <p:cNvSpPr txBox="1"/>
          <p:nvPr/>
        </p:nvSpPr>
        <p:spPr>
          <a:xfrm>
            <a:off x="3124200" y="3193018"/>
            <a:ext cx="2362200" cy="369332"/>
          </a:xfrm>
          <a:prstGeom prst="rect">
            <a:avLst/>
          </a:prstGeom>
          <a:noFill/>
        </p:spPr>
        <p:txBody>
          <a:bodyPr wrap="square" rtlCol="0">
            <a:spAutoFit/>
          </a:bodyPr>
          <a:lstStyle/>
          <a:p>
            <a:r>
              <a:rPr lang="en-US" sz="1800" dirty="0"/>
              <a:t>°Mahatma Gandhi</a:t>
            </a:r>
            <a:endParaRPr lang="nl-BE" sz="1800" dirty="0"/>
          </a:p>
        </p:txBody>
      </p:sp>
      <p:sp>
        <p:nvSpPr>
          <p:cNvPr id="5" name="Shape 215"/>
          <p:cNvSpPr txBox="1">
            <a:spLocks noGrp="1"/>
          </p:cNvSpPr>
          <p:nvPr>
            <p:ph type="title"/>
          </p:nvPr>
        </p:nvSpPr>
        <p:spPr>
          <a:xfrm>
            <a:off x="311700" y="209550"/>
            <a:ext cx="8520600" cy="707400"/>
          </a:xfrm>
          <a:prstGeom prst="rect">
            <a:avLst/>
          </a:prstGeom>
        </p:spPr>
        <p:txBody>
          <a:bodyPr lIns="91425" tIns="91425" rIns="91425" bIns="91425" anchor="t" anchorCtr="0">
            <a:noAutofit/>
          </a:bodyPr>
          <a:lstStyle/>
          <a:p>
            <a:pPr lvl="0">
              <a:spcBef>
                <a:spcPts val="0"/>
              </a:spcBef>
              <a:buNone/>
            </a:pPr>
            <a:r>
              <a:rPr lang="nl-BE" dirty="0" err="1"/>
              <a:t>Vision</a:t>
            </a:r>
            <a:r>
              <a:rPr lang="nl-BE" dirty="0"/>
              <a:t> 0 in 2030? Yes we </a:t>
            </a:r>
            <a:r>
              <a:rPr lang="nl-BE" dirty="0" err="1"/>
              <a:t>can</a:t>
            </a:r>
            <a:endParaRPr lang="nl-BE" noProof="0" dirty="0"/>
          </a:p>
        </p:txBody>
      </p:sp>
    </p:spTree>
    <p:extLst>
      <p:ext uri="{BB962C8B-B14F-4D97-AF65-F5344CB8AC3E}">
        <p14:creationId xmlns:p14="http://schemas.microsoft.com/office/powerpoint/2010/main" val="2583735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a:t>Contact informatie</a:t>
            </a:r>
          </a:p>
        </p:txBody>
      </p:sp>
      <p:sp>
        <p:nvSpPr>
          <p:cNvPr id="3" name="Text Placeholder 2"/>
          <p:cNvSpPr>
            <a:spLocks noGrp="1"/>
          </p:cNvSpPr>
          <p:nvPr>
            <p:ph type="body" idx="1"/>
          </p:nvPr>
        </p:nvSpPr>
        <p:spPr/>
        <p:txBody>
          <a:bodyPr/>
          <a:lstStyle/>
          <a:p>
            <a:r>
              <a:rPr lang="nl-BE" noProof="0" dirty="0"/>
              <a:t>Meer achtergrond &amp; links &amp; inschrijven nieuwsbrief:</a:t>
            </a:r>
          </a:p>
          <a:p>
            <a:r>
              <a:rPr lang="nl-BE" noProof="0" dirty="0">
                <a:hlinkClick r:id="rId2"/>
              </a:rPr>
              <a:t>http://www.rdrive.eu</a:t>
            </a:r>
            <a:endParaRPr lang="nl-BE" noProof="0" dirty="0">
              <a:hlinkClick r:id="rId3"/>
            </a:endParaRPr>
          </a:p>
          <a:p>
            <a:r>
              <a:rPr lang="nl-BE" noProof="0" dirty="0"/>
              <a:t>Me bereiken?</a:t>
            </a:r>
            <a:endParaRPr lang="nl-BE" noProof="0" dirty="0">
              <a:hlinkClick r:id="rId3"/>
            </a:endParaRPr>
          </a:p>
          <a:p>
            <a:r>
              <a:rPr lang="nl-BE" noProof="0" dirty="0">
                <a:hlinkClick r:id="rId4"/>
              </a:rPr>
              <a:t>info@rdrive.eu</a:t>
            </a:r>
            <a:endParaRPr lang="nl-BE" noProof="0" dirty="0"/>
          </a:p>
          <a:p>
            <a:endParaRPr lang="nl-BE" dirty="0"/>
          </a:p>
          <a:p>
            <a:r>
              <a:rPr lang="nl-BE" noProof="0" dirty="0"/>
              <a:t>Dominique De Munck</a:t>
            </a:r>
            <a:br>
              <a:rPr lang="nl-BE" noProof="0" dirty="0"/>
            </a:br>
            <a:r>
              <a:rPr lang="nl-BE" noProof="0" dirty="0" err="1"/>
              <a:t>blogger</a:t>
            </a:r>
            <a:r>
              <a:rPr lang="nl-BE" noProof="0" dirty="0"/>
              <a:t>/duurzaamheidsdenker/</a:t>
            </a:r>
            <a:r>
              <a:rPr lang="nl-BE" noProof="0" dirty="0" err="1"/>
              <a:t>ICT’er</a:t>
            </a:r>
            <a:r>
              <a:rPr lang="nl-BE" noProof="0" dirty="0"/>
              <a:t>/voorzitter Fietsersbond Begijnendijk</a:t>
            </a:r>
          </a:p>
          <a:p>
            <a:endParaRPr lang="nl-BE" noProof="0" dirty="0"/>
          </a:p>
        </p:txBody>
      </p:sp>
    </p:spTree>
    <p:extLst>
      <p:ext uri="{BB962C8B-B14F-4D97-AF65-F5344CB8AC3E}">
        <p14:creationId xmlns:p14="http://schemas.microsoft.com/office/powerpoint/2010/main" val="2369338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 y="971550"/>
            <a:ext cx="9131367"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nl-BE"/>
              <a:t>De uitdaging: duurzaam veilig mobiliteitsbeleid</a:t>
            </a:r>
            <a:br>
              <a:rPr lang="nl-BE"/>
            </a:br>
            <a:endParaRPr lang="nl-BE" dirty="0"/>
          </a:p>
        </p:txBody>
      </p:sp>
    </p:spTree>
    <p:extLst>
      <p:ext uri="{BB962C8B-B14F-4D97-AF65-F5344CB8AC3E}">
        <p14:creationId xmlns:p14="http://schemas.microsoft.com/office/powerpoint/2010/main" val="3874171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95350"/>
            <a:ext cx="5029199" cy="723208"/>
          </a:xfrm>
        </p:spPr>
        <p:txBody>
          <a:bodyPr/>
          <a:lstStyle/>
          <a:p>
            <a:r>
              <a:rPr lang="nl-BE" sz="1800" i="1" dirty="0"/>
              <a:t>“De Vlaamse steden en gemeenten zijn niet te spreken over het toenemende sluipverkeer “  - 21 oktober 2017</a:t>
            </a:r>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48200" y="1830691"/>
            <a:ext cx="4267200" cy="3080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8600" y="1805035"/>
            <a:ext cx="4343400" cy="3128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282698" y="172142"/>
            <a:ext cx="8861302" cy="723208"/>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ct val="100000"/>
              <a:buFont typeface="PT Sans Narrow"/>
              <a:buNone/>
              <a:defRPr sz="3600" b="0" i="0" u="none" strike="noStrike" cap="none">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9pPr>
          </a:lstStyle>
          <a:p>
            <a:r>
              <a:rPr lang="nl-BE" sz="3400" dirty="0">
                <a:latin typeface="Arial Narrow" panose="020B0606020202030204" pitchFamily="34" charset="0"/>
              </a:rPr>
              <a:t>TomTom &amp; co: ‘slimme’ maar onwenselijke routering</a:t>
            </a:r>
          </a:p>
        </p:txBody>
      </p:sp>
    </p:spTree>
    <p:extLst>
      <p:ext uri="{BB962C8B-B14F-4D97-AF65-F5344CB8AC3E}">
        <p14:creationId xmlns:p14="http://schemas.microsoft.com/office/powerpoint/2010/main" val="336459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Traditionele harde ingrepen: snelheidsremmers</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549743"/>
            <a:ext cx="3680886" cy="2412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35567" y="1576001"/>
            <a:ext cx="4343257" cy="2412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6167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Traditionele harde ingrepen: knippen</a:t>
            </a:r>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 y="1276350"/>
            <a:ext cx="3657600" cy="2869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Afbeelding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381498" y="1276350"/>
            <a:ext cx="4457702" cy="2514600"/>
          </a:xfrm>
          <a:prstGeom prst="rect">
            <a:avLst/>
          </a:prstGeom>
        </p:spPr>
      </p:pic>
    </p:spTree>
    <p:extLst>
      <p:ext uri="{BB962C8B-B14F-4D97-AF65-F5344CB8AC3E}">
        <p14:creationId xmlns:p14="http://schemas.microsoft.com/office/powerpoint/2010/main" val="98026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09550"/>
            <a:ext cx="4184100" cy="707400"/>
          </a:xfrm>
        </p:spPr>
        <p:txBody>
          <a:bodyPr/>
          <a:lstStyle/>
          <a:p>
            <a:r>
              <a:rPr lang="nl-BE" dirty="0"/>
              <a:t>‘Slimme’ harde ingrepen</a:t>
            </a:r>
          </a:p>
        </p:txBody>
      </p:sp>
      <p:sp>
        <p:nvSpPr>
          <p:cNvPr id="3" name="Text Placeholder 2"/>
          <p:cNvSpPr>
            <a:spLocks noGrp="1"/>
          </p:cNvSpPr>
          <p:nvPr>
            <p:ph type="body" idx="1"/>
          </p:nvPr>
        </p:nvSpPr>
        <p:spPr/>
        <p:txBody>
          <a:bodyPr/>
          <a:lstStyle/>
          <a:p>
            <a:endParaRPr lang="nl-BE" dirty="0"/>
          </a:p>
        </p:txBody>
      </p:sp>
      <p:pic>
        <p:nvPicPr>
          <p:cNvPr id="5"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67000" y="1200150"/>
            <a:ext cx="3962400" cy="3207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9932" y="254232"/>
            <a:ext cx="1917160" cy="4527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711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nl-BE" dirty="0"/>
              <a:t>Zachte</a:t>
            </a:r>
            <a:r>
              <a:rPr lang="en-US" dirty="0"/>
              <a:t>’ </a:t>
            </a:r>
            <a:r>
              <a:rPr lang="nl-BE" dirty="0"/>
              <a:t>ingrepen</a:t>
            </a:r>
            <a:r>
              <a:rPr lang="en-US" dirty="0"/>
              <a:t>: nudging in </a:t>
            </a:r>
            <a:r>
              <a:rPr lang="nl-BE" dirty="0"/>
              <a:t>het openbaar domein</a:t>
            </a:r>
          </a:p>
        </p:txBody>
      </p:sp>
      <p:pic>
        <p:nvPicPr>
          <p:cNvPr id="307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7802" y="1200150"/>
            <a:ext cx="4785609" cy="310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63011" y="1261300"/>
            <a:ext cx="1452189" cy="2603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5464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895350"/>
            <a:ext cx="7010400" cy="4021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a:spLocks noGrp="1"/>
          </p:cNvSpPr>
          <p:nvPr>
            <p:ph type="title"/>
          </p:nvPr>
        </p:nvSpPr>
        <p:spPr>
          <a:xfrm>
            <a:off x="311700" y="209550"/>
            <a:ext cx="8520600" cy="707400"/>
          </a:xfrm>
        </p:spPr>
        <p:txBody>
          <a:bodyPr/>
          <a:lstStyle/>
          <a:p>
            <a:r>
              <a:rPr lang="nl-BE" dirty="0"/>
              <a:t>Evolutie 1: C-ITS &amp; </a:t>
            </a:r>
            <a:r>
              <a:rPr lang="nl-BE" dirty="0" err="1"/>
              <a:t>connected</a:t>
            </a:r>
            <a:r>
              <a:rPr lang="nl-BE" dirty="0"/>
              <a:t> </a:t>
            </a:r>
            <a:r>
              <a:rPr lang="nl-BE" dirty="0" err="1"/>
              <a:t>car</a:t>
            </a:r>
            <a:endParaRPr lang="nl-BE" dirty="0"/>
          </a:p>
        </p:txBody>
      </p:sp>
    </p:spTree>
    <p:extLst>
      <p:ext uri="{BB962C8B-B14F-4D97-AF65-F5344CB8AC3E}">
        <p14:creationId xmlns:p14="http://schemas.microsoft.com/office/powerpoint/2010/main" val="3330095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EV2: doorbraak AI &amp; opkomst AI assistenten</a:t>
            </a:r>
          </a:p>
        </p:txBody>
      </p:sp>
      <p:pic>
        <p:nvPicPr>
          <p:cNvPr id="307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5800" y="1200150"/>
            <a:ext cx="1066800" cy="3092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86190" y="1241267"/>
            <a:ext cx="2514790" cy="3050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 y="4552950"/>
            <a:ext cx="1600200" cy="307777"/>
          </a:xfrm>
          <a:prstGeom prst="rect">
            <a:avLst/>
          </a:prstGeom>
          <a:noFill/>
        </p:spPr>
        <p:txBody>
          <a:bodyPr wrap="square" rtlCol="0">
            <a:spAutoFit/>
          </a:bodyPr>
          <a:lstStyle/>
          <a:p>
            <a:r>
              <a:rPr lang="nl-BE" dirty="0"/>
              <a:t>Amazon Echo</a:t>
            </a:r>
          </a:p>
        </p:txBody>
      </p:sp>
      <p:sp>
        <p:nvSpPr>
          <p:cNvPr id="7" name="TextBox 6"/>
          <p:cNvSpPr txBox="1"/>
          <p:nvPr/>
        </p:nvSpPr>
        <p:spPr>
          <a:xfrm>
            <a:off x="2590990" y="4551461"/>
            <a:ext cx="1600200" cy="307777"/>
          </a:xfrm>
          <a:prstGeom prst="rect">
            <a:avLst/>
          </a:prstGeom>
          <a:noFill/>
        </p:spPr>
        <p:txBody>
          <a:bodyPr wrap="square" rtlCol="0">
            <a:spAutoFit/>
          </a:bodyPr>
          <a:lstStyle/>
          <a:p>
            <a:r>
              <a:rPr lang="nl-BE" dirty="0"/>
              <a:t>Google Home</a:t>
            </a:r>
          </a:p>
        </p:txBody>
      </p:sp>
      <p:pic>
        <p:nvPicPr>
          <p:cNvPr id="8"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72200" y="1069797"/>
            <a:ext cx="2637299"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a:off x="5105400" y="2266950"/>
            <a:ext cx="914400" cy="4792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70265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3" grpId="0" animBg="1"/>
    </p:bldLst>
  </p:timing>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Vito">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47717</TotalTime>
  <Words>1044</Words>
  <Application>Microsoft Office PowerPoint</Application>
  <PresentationFormat>On-screen Show (16:9)</PresentationFormat>
  <Paragraphs>262</Paragraphs>
  <Slides>19</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Calibri</vt:lpstr>
      <vt:lpstr>PT Sans Narrow</vt:lpstr>
      <vt:lpstr>Arial Narrow</vt:lpstr>
      <vt:lpstr>Arial</vt:lpstr>
      <vt:lpstr>Open Sans</vt:lpstr>
      <vt:lpstr>tropic</vt:lpstr>
      <vt:lpstr>Vlaanderen als bakermat van het slimme rijden</vt:lpstr>
      <vt:lpstr>De uitdaging: duurzaam veilig mobiliteitsbeleid </vt:lpstr>
      <vt:lpstr>“De Vlaamse steden en gemeenten zijn niet te spreken over het toenemende sluipverkeer “  - 21 oktober 2017</vt:lpstr>
      <vt:lpstr>Traditionele harde ingrepen: snelheidsremmers</vt:lpstr>
      <vt:lpstr>Traditionele harde ingrepen: knippen</vt:lpstr>
      <vt:lpstr>‘Slimme’ harde ingrepen</vt:lpstr>
      <vt:lpstr>‘Zachte’ ingrepen: nudging in het openbaar domein</vt:lpstr>
      <vt:lpstr>Evolutie 1: C-ITS &amp; connected car</vt:lpstr>
      <vt:lpstr>EV2: doorbraak AI &amp; opkomst AI assistenten</vt:lpstr>
      <vt:lpstr>NVIDIA keynote CES 2017: lancering AI CO-PILOT</vt:lpstr>
      <vt:lpstr>Nauto: een engelbewaarder voor elke voorruit</vt:lpstr>
      <vt:lpstr>EV3: Mobility brain - duurzame routering</vt:lpstr>
      <vt:lpstr>EV4: Van snelheidscultuur naar veiligheidscultuur</vt:lpstr>
      <vt:lpstr>Verkeersveiligheidsbeleid 2.0</vt:lpstr>
      <vt:lpstr>‘Slim rijden’ = veilig &amp; duurzaam</vt:lpstr>
      <vt:lpstr>‘Het slimme rijden’: technologie als enabler van burgerschap op de weg</vt:lpstr>
      <vt:lpstr>Hoe dit realiseren? </vt:lpstr>
      <vt:lpstr>Vision 0 in 2030? Yes we can</vt:lpstr>
      <vt:lpstr>Contact informatie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Responsible driving for all</dc:title>
  <dc:creator>De Munck Dominique</dc:creator>
  <cp:lastModifiedBy>De Munck Dominique</cp:lastModifiedBy>
  <cp:revision>689</cp:revision>
  <dcterms:modified xsi:type="dcterms:W3CDTF">2018-05-23T08:11:53Z</dcterms:modified>
</cp:coreProperties>
</file>